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332" r:id="rId7"/>
    <p:sldId id="422" r:id="rId8"/>
    <p:sldId id="423" r:id="rId9"/>
    <p:sldId id="424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9" r:id="rId23"/>
    <p:sldId id="438" r:id="rId24"/>
    <p:sldId id="440" r:id="rId25"/>
    <p:sldId id="441" r:id="rId26"/>
    <p:sldId id="442" r:id="rId27"/>
    <p:sldId id="443" r:id="rId28"/>
    <p:sldId id="305" r:id="rId29"/>
    <p:sldId id="444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2" r:id="rId46"/>
    <p:sldId id="472" r:id="rId47"/>
    <p:sldId id="475" r:id="rId48"/>
    <p:sldId id="463" r:id="rId49"/>
    <p:sldId id="464" r:id="rId50"/>
    <p:sldId id="473" r:id="rId51"/>
    <p:sldId id="465" r:id="rId52"/>
    <p:sldId id="466" r:id="rId53"/>
    <p:sldId id="476" r:id="rId54"/>
    <p:sldId id="477" r:id="rId55"/>
    <p:sldId id="478" r:id="rId56"/>
    <p:sldId id="479" r:id="rId57"/>
    <p:sldId id="481" r:id="rId58"/>
    <p:sldId id="482" r:id="rId59"/>
    <p:sldId id="483" r:id="rId60"/>
    <p:sldId id="484" r:id="rId61"/>
    <p:sldId id="485" r:id="rId62"/>
    <p:sldId id="486" r:id="rId63"/>
    <p:sldId id="488" r:id="rId64"/>
    <p:sldId id="487" r:id="rId65"/>
    <p:sldId id="490" r:id="rId66"/>
    <p:sldId id="489" r:id="rId67"/>
    <p:sldId id="491" r:id="rId68"/>
    <p:sldId id="492" r:id="rId69"/>
    <p:sldId id="493" r:id="rId70"/>
    <p:sldId id="494" r:id="rId71"/>
    <p:sldId id="495" r:id="rId72"/>
    <p:sldId id="496" r:id="rId73"/>
    <p:sldId id="498" r:id="rId74"/>
    <p:sldId id="499" r:id="rId75"/>
    <p:sldId id="500" r:id="rId76"/>
    <p:sldId id="501" r:id="rId77"/>
    <p:sldId id="502" r:id="rId78"/>
    <p:sldId id="503" r:id="rId79"/>
    <p:sldId id="504" r:id="rId80"/>
    <p:sldId id="505" r:id="rId81"/>
    <p:sldId id="506" r:id="rId82"/>
    <p:sldId id="507" r:id="rId83"/>
    <p:sldId id="508" r:id="rId84"/>
    <p:sldId id="509" r:id="rId85"/>
    <p:sldId id="510" r:id="rId86"/>
    <p:sldId id="511" r:id="rId87"/>
    <p:sldId id="512" r:id="rId88"/>
    <p:sldId id="513" r:id="rId89"/>
    <p:sldId id="514" r:id="rId90"/>
    <p:sldId id="515" r:id="rId91"/>
    <p:sldId id="516" r:id="rId92"/>
    <p:sldId id="517" r:id="rId93"/>
    <p:sldId id="518" r:id="rId94"/>
    <p:sldId id="519" r:id="rId95"/>
    <p:sldId id="520" r:id="rId96"/>
    <p:sldId id="521" r:id="rId97"/>
    <p:sldId id="522" r:id="rId98"/>
    <p:sldId id="523" r:id="rId99"/>
    <p:sldId id="524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6" r:id="rId112"/>
    <p:sldId id="559" r:id="rId113"/>
    <p:sldId id="537" r:id="rId114"/>
    <p:sldId id="538" r:id="rId115"/>
    <p:sldId id="539" r:id="rId116"/>
    <p:sldId id="540" r:id="rId117"/>
    <p:sldId id="542" r:id="rId118"/>
    <p:sldId id="541" r:id="rId119"/>
    <p:sldId id="543" r:id="rId120"/>
    <p:sldId id="544" r:id="rId121"/>
    <p:sldId id="545" r:id="rId122"/>
    <p:sldId id="546" r:id="rId123"/>
    <p:sldId id="548" r:id="rId124"/>
    <p:sldId id="549" r:id="rId125"/>
    <p:sldId id="550" r:id="rId126"/>
    <p:sldId id="551" r:id="rId127"/>
    <p:sldId id="552" r:id="rId128"/>
    <p:sldId id="553" r:id="rId129"/>
    <p:sldId id="547" r:id="rId130"/>
    <p:sldId id="554" r:id="rId131"/>
    <p:sldId id="555" r:id="rId132"/>
    <p:sldId id="556" r:id="rId133"/>
    <p:sldId id="557" r:id="rId134"/>
    <p:sldId id="558" r:id="rId1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D72F0-6A80-343B-D231-17513E22EE5C}" v="2" dt="2023-06-14T16:52:15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6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624" y="69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B53A-0143-A14C-FAD9-3DD21B07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824D6A-721A-E35C-39D9-073CA78E4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80761-8985-FFF0-4C51-053B413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B4CB9-CBE0-70C9-DE52-493B7FA1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C34C3-0FDC-BC45-8C51-AB8C0D36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7899-622C-FEEE-068F-A7622BB2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80436-02BA-1898-38C5-7AB273B4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3461AA-8095-F973-7087-96BDD38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4747F-7284-E790-5878-1D487A69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D080A-898F-49ED-E8C9-FFAC9498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9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9423AA-AF21-D261-8E9B-7B0C33CE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368552-9B7E-6523-A2B6-81941A73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11F81-81B5-28C7-192E-36A324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9AB61-8526-CD7F-BD96-060AF0D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23337-7FC4-1676-B6F7-FB3FD98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64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60A01-1FFE-613B-CCDE-BEAD31FE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42518-626F-B60F-E9FA-557BB4B1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024D5-2CE0-706E-7859-46245F8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55993-E304-ACD5-634A-DD9D22D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4BC2A-4089-0F9C-31D9-557705F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55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5715-884A-53C4-F670-F2EDB7F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63B1D-8534-71CA-F95E-3F6D071E3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C2227-DC21-17BD-16FC-39E57194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F279A7-12D5-7536-68C6-FF2F7ECC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C53DA-FEFD-C5F3-A2EE-55A1F90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37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22DCD-4B8F-7EC1-0C59-0E292B39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CCD44-B75C-10FE-256C-B419E878C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E74B9-96D4-6915-2305-71A143BE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F4DCA-B0E4-45B7-FC9A-F0DB57F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0BD3F-DC7B-8DB9-FA84-3439C22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46045-B7B7-6DE5-99D2-5372794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9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0194-58CD-39D2-543D-9A030AAE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59F9C-019C-8F23-4F99-FF118841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6760B-5229-0B5A-2184-193F1201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B0DE34-90E4-3AC3-2665-0A15B6BC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38419-8F18-F2F6-1194-37A17844F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D786BE-2885-8CC0-16F2-5378F2D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C5B633-510D-FED2-85A8-85F5989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686E08-010A-F555-F7D4-0FE50231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7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CA15-09F8-5C0D-58D8-1304B54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927F14-8A99-E599-5C69-D9D31441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390100-6FEE-81D5-3619-F591A6E1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39216E-9EAB-E1EA-5AFD-DB9CE73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359570-7E8C-22FF-CCAC-4F3011D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3D23CA-FCD6-8073-C39D-4F5E7B57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14EA9-0BB2-7F4B-9036-15F212DA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6111-6E07-AB58-D36A-8775ADC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CB3A-28C5-C69A-81EF-201B5BE5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76264D-98AD-4ECC-3D89-D49A791E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49DB88-5993-DBDF-439F-1EADF462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CE53A-4A7D-A1CD-E2A8-753508E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4319B8-9A97-0D37-54C6-84071DD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0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92B5-CCD7-9BA4-2481-8B4B1AB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61051C-2182-86EA-049D-EE4FA27E1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F0D0C-1E4B-C877-6B03-B10843B7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A0CC5-FBB9-19B9-21A7-EF95BD12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E4414-75CB-9AFF-90A4-15CE4411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37F3-8C1D-C7C3-B969-2DA75E72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32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95B05-73EC-1A30-1531-4F6C7002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F041-50BB-4FA3-98D8-EA63D75A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E6B95-6100-EBDC-2D5C-180E0264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E06C-37AF-4B38-87FC-834F9B9B2D25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835A1-1DE0-D9F2-B941-F59BF429B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A2A62-303F-DE89-353D-A115AA95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E0273-98EB-4E96-BE7A-9C5A0F4A6C3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9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4AAA1-40A9-AF59-7056-4C2367795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4" y="5722791"/>
            <a:ext cx="5979886" cy="418060"/>
          </a:xfrm>
        </p:spPr>
        <p:txBody>
          <a:bodyPr>
            <a:noAutofit/>
          </a:bodyPr>
          <a:lstStyle/>
          <a:p>
            <a:pPr algn="l"/>
            <a:r>
              <a:rPr lang="es-MX" sz="2400" dirty="0"/>
              <a:t>Lenguaje C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87849-3F7E-EBFD-A4BE-62E3BBC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832" y="5387418"/>
            <a:ext cx="5631542" cy="418060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Dr. Felipe Arias del Campo</a:t>
            </a:r>
          </a:p>
        </p:txBody>
      </p:sp>
    </p:spTree>
    <p:extLst>
      <p:ext uri="{BB962C8B-B14F-4D97-AF65-F5344CB8AC3E}">
        <p14:creationId xmlns:p14="http://schemas.microsoft.com/office/powerpoint/2010/main" val="14169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Pop(void)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717A1A-8F03-1B7D-FA19-EC3000A2AADB}"/>
              </a:ext>
            </a:extLst>
          </p:cNvPr>
          <p:cNvSpPr/>
          <p:nvPr/>
        </p:nvSpPr>
        <p:spPr>
          <a:xfrm>
            <a:off x="4004944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0015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125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152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00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388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3CD63-C34F-97E6-13B9-2CFD44DEE1A3}"/>
              </a:ext>
            </a:extLst>
          </p:cNvPr>
          <p:cNvCxnSpPr>
            <a:cxnSpLocks/>
          </p:cNvCxnSpPr>
          <p:nvPr/>
        </p:nvCxnSpPr>
        <p:spPr>
          <a:xfrm flipH="1" flipV="1">
            <a:off x="9893999" y="3395696"/>
            <a:ext cx="856732" cy="78441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540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3CD63-C34F-97E6-13B9-2CFD44DEE1A3}"/>
              </a:ext>
            </a:extLst>
          </p:cNvPr>
          <p:cNvCxnSpPr>
            <a:cxnSpLocks/>
          </p:cNvCxnSpPr>
          <p:nvPr/>
        </p:nvCxnSpPr>
        <p:spPr>
          <a:xfrm flipH="1" flipV="1">
            <a:off x="9893999" y="3395696"/>
            <a:ext cx="856732" cy="78441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A1F8ED-A001-DDEF-3610-854FC74360EC}"/>
              </a:ext>
            </a:extLst>
          </p:cNvPr>
          <p:cNvCxnSpPr>
            <a:cxnSpLocks/>
          </p:cNvCxnSpPr>
          <p:nvPr/>
        </p:nvCxnSpPr>
        <p:spPr>
          <a:xfrm flipV="1">
            <a:off x="9942997" y="3367531"/>
            <a:ext cx="1195266" cy="2816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7999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3CD63-C34F-97E6-13B9-2CFD44DEE1A3}"/>
              </a:ext>
            </a:extLst>
          </p:cNvPr>
          <p:cNvCxnSpPr>
            <a:cxnSpLocks/>
          </p:cNvCxnSpPr>
          <p:nvPr/>
        </p:nvCxnSpPr>
        <p:spPr>
          <a:xfrm flipH="1" flipV="1">
            <a:off x="9893999" y="3395696"/>
            <a:ext cx="856732" cy="78441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A1F8ED-A001-DDEF-3610-854FC74360EC}"/>
              </a:ext>
            </a:extLst>
          </p:cNvPr>
          <p:cNvCxnSpPr>
            <a:cxnSpLocks/>
          </p:cNvCxnSpPr>
          <p:nvPr/>
        </p:nvCxnSpPr>
        <p:spPr>
          <a:xfrm flipV="1">
            <a:off x="9942997" y="3367531"/>
            <a:ext cx="1195266" cy="2816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334584-E0B5-3171-13CA-6678C300030D}"/>
              </a:ext>
            </a:extLst>
          </p:cNvPr>
          <p:cNvCxnSpPr>
            <a:cxnSpLocks/>
          </p:cNvCxnSpPr>
          <p:nvPr/>
        </p:nvCxnSpPr>
        <p:spPr>
          <a:xfrm flipH="1" flipV="1">
            <a:off x="10424162" y="2651760"/>
            <a:ext cx="714101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1958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71382-67F1-AD1A-434A-B9675415E514}"/>
              </a:ext>
            </a:extLst>
          </p:cNvPr>
          <p:cNvCxnSpPr>
            <a:cxnSpLocks/>
          </p:cNvCxnSpPr>
          <p:nvPr/>
        </p:nvCxnSpPr>
        <p:spPr>
          <a:xfrm flipV="1">
            <a:off x="9453154" y="5372583"/>
            <a:ext cx="1267099" cy="47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08F3-F34E-C902-CF11-8595217EBBFA}"/>
              </a:ext>
            </a:extLst>
          </p:cNvPr>
          <p:cNvCxnSpPr>
            <a:cxnSpLocks/>
          </p:cNvCxnSpPr>
          <p:nvPr/>
        </p:nvCxnSpPr>
        <p:spPr>
          <a:xfrm flipH="1" flipV="1">
            <a:off x="10132423" y="5037909"/>
            <a:ext cx="587830" cy="32110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F98B5F-BC16-D518-22B1-986ACA68F25F}"/>
              </a:ext>
            </a:extLst>
          </p:cNvPr>
          <p:cNvCxnSpPr>
            <a:cxnSpLocks/>
          </p:cNvCxnSpPr>
          <p:nvPr/>
        </p:nvCxnSpPr>
        <p:spPr>
          <a:xfrm flipV="1">
            <a:off x="10188566" y="5024335"/>
            <a:ext cx="1165234" cy="3977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98B51D-0A20-5859-9DC9-1478A313AC26}"/>
              </a:ext>
            </a:extLst>
          </p:cNvPr>
          <p:cNvCxnSpPr>
            <a:cxnSpLocks/>
          </p:cNvCxnSpPr>
          <p:nvPr/>
        </p:nvCxnSpPr>
        <p:spPr>
          <a:xfrm flipH="1" flipV="1">
            <a:off x="10746377" y="4214949"/>
            <a:ext cx="607423" cy="7827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3CD63-C34F-97E6-13B9-2CFD44DEE1A3}"/>
              </a:ext>
            </a:extLst>
          </p:cNvPr>
          <p:cNvCxnSpPr>
            <a:cxnSpLocks/>
          </p:cNvCxnSpPr>
          <p:nvPr/>
        </p:nvCxnSpPr>
        <p:spPr>
          <a:xfrm flipH="1" flipV="1">
            <a:off x="9893999" y="3395696"/>
            <a:ext cx="856732" cy="78441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A1F8ED-A001-DDEF-3610-854FC74360EC}"/>
              </a:ext>
            </a:extLst>
          </p:cNvPr>
          <p:cNvCxnSpPr>
            <a:cxnSpLocks/>
          </p:cNvCxnSpPr>
          <p:nvPr/>
        </p:nvCxnSpPr>
        <p:spPr>
          <a:xfrm flipV="1">
            <a:off x="9942997" y="3367531"/>
            <a:ext cx="1195266" cy="2816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334584-E0B5-3171-13CA-6678C300030D}"/>
              </a:ext>
            </a:extLst>
          </p:cNvPr>
          <p:cNvCxnSpPr>
            <a:cxnSpLocks/>
          </p:cNvCxnSpPr>
          <p:nvPr/>
        </p:nvCxnSpPr>
        <p:spPr>
          <a:xfrm flipH="1" flipV="1">
            <a:off x="10424162" y="2651760"/>
            <a:ext cx="714101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95BA70-13BB-A17C-0385-EB5F3A192C19}"/>
              </a:ext>
            </a:extLst>
          </p:cNvPr>
          <p:cNvCxnSpPr>
            <a:cxnSpLocks/>
          </p:cNvCxnSpPr>
          <p:nvPr/>
        </p:nvCxnSpPr>
        <p:spPr>
          <a:xfrm flipH="1" flipV="1">
            <a:off x="9612448" y="1354026"/>
            <a:ext cx="822150" cy="12678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8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Cree un árbol binario y llénelo con la secuencia de números: </a:t>
            </a:r>
            <a:r>
              <a:rPr lang="es-MX" sz="2800" dirty="0"/>
              <a:t>5, 8, 7, 9, 1, 6, 2, 5, 6</a:t>
            </a:r>
            <a:r>
              <a:rPr lang="es-MX" dirty="0"/>
              <a:t>.</a:t>
            </a:r>
          </a:p>
          <a:p>
            <a:pPr marL="514350" indent="-514350">
              <a:buAutoNum type="arabicParenR"/>
            </a:pPr>
            <a:r>
              <a:rPr lang="es-MX" dirty="0"/>
              <a:t>Despliegue el árbol ‘</a:t>
            </a:r>
            <a:r>
              <a:rPr lang="es-MX" dirty="0" err="1"/>
              <a:t>in-order</a:t>
            </a:r>
            <a:r>
              <a:rPr lang="es-MX" dirty="0"/>
              <a:t>’.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Despliegue el árbol ‘</a:t>
            </a:r>
            <a:r>
              <a:rPr lang="es-MX" dirty="0" err="1"/>
              <a:t>pre-order</a:t>
            </a:r>
            <a:r>
              <a:rPr lang="es-MX" dirty="0"/>
              <a:t>’.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Despliegue el árbol ‘</a:t>
            </a:r>
            <a:r>
              <a:rPr lang="es-MX" dirty="0" err="1"/>
              <a:t>post-order</a:t>
            </a:r>
            <a:r>
              <a:rPr lang="es-MX" dirty="0"/>
              <a:t>’.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Implemente una función para buscar un valor en el árbol y que indique si existe o no.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66824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6"/>
            </a:pPr>
            <a:r>
              <a:rPr lang="es-MX" dirty="0"/>
              <a:t>Implemente una función para eliminar el arreglo de la memoria.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918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74162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Algoritmos que: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Regresan un valor de longitud fija.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Representan el dato original.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En un solo sentido.</a:t>
            </a: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4910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3" y="1651022"/>
            <a:ext cx="5546665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Idealmente: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Deben ser rápidos de calcular.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Debe ser imposible regenerar el dato originador.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No debe haber colisión.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Un cambio mínimo debe cambiar el hash.</a:t>
            </a: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434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3" y="1651022"/>
            <a:ext cx="5546665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Usos: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Firmas digitales de archivos/datos.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Detección de archivos/datos duplicados.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Almacenar claves de acceso.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Un cambio mínimo debe cambiar el hash.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Indexar datos en tablas.</a:t>
            </a: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3" y="1651022"/>
            <a:ext cx="5546665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Usos: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Firmas digitales de archivos/datos.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Detección de archivos/datos duplicados.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Almacenar claves de acceso.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Un cambio mínimo debe cambiar el hash.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Indexar datos en tablas.</a:t>
            </a: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497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3" y="1651022"/>
            <a:ext cx="5546665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Algoritmos: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MD5. 1991. Colisiones documentadas en 1996, Declarado obsoleto en 2008.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SHA-0.  1993. (</a:t>
            </a:r>
            <a:r>
              <a:rPr lang="es-MX" sz="2000" dirty="0" err="1">
                <a:solidFill>
                  <a:schemeClr val="bg1"/>
                </a:solidFill>
              </a:rPr>
              <a:t>Secure</a:t>
            </a:r>
            <a:r>
              <a:rPr lang="es-MX" sz="2000" dirty="0">
                <a:solidFill>
                  <a:schemeClr val="bg1"/>
                </a:solidFill>
              </a:rPr>
              <a:t> Hash </a:t>
            </a:r>
            <a:r>
              <a:rPr lang="es-MX" sz="2000" dirty="0" err="1">
                <a:solidFill>
                  <a:schemeClr val="bg1"/>
                </a:solidFill>
              </a:rPr>
              <a:t>Algorithm</a:t>
            </a:r>
            <a:r>
              <a:rPr lang="es-MX" sz="2000" dirty="0">
                <a:solidFill>
                  <a:schemeClr val="bg1"/>
                </a:solidFill>
              </a:rPr>
              <a:t>) Comprometido desde 2004.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SHA-1. 1995 Declarado como comprometido en 2005.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SHA-2. 2001. Aun seguro.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000" dirty="0">
                <a:solidFill>
                  <a:schemeClr val="bg1"/>
                </a:solidFill>
              </a:rPr>
              <a:t>SHA-3. 2009. Aun seguro.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566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3" y="1651022"/>
            <a:ext cx="5546665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Versión simple 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Mapea un valor entero a un espacio más chico.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FF2F2-E297-1FF8-E8B5-E9D56F04521F}"/>
                  </a:ext>
                </a:extLst>
              </p:cNvPr>
              <p:cNvSpPr txBox="1"/>
              <p:nvPr/>
            </p:nvSpPr>
            <p:spPr>
              <a:xfrm>
                <a:off x="2175845" y="2704095"/>
                <a:ext cx="132722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MX" b="0" dirty="0">
                  <a:solidFill>
                    <a:schemeClr val="bg1"/>
                  </a:solidFill>
                </a:endParaRPr>
              </a:p>
              <a:p>
                <a:r>
                  <a:rPr lang="es-MX" i="1" dirty="0">
                    <a:solidFill>
                      <a:schemeClr val="bg1"/>
                    </a:solidFill>
                  </a:rPr>
                  <a:t>h = Valor hash</a:t>
                </a:r>
              </a:p>
              <a:p>
                <a:r>
                  <a:rPr lang="es-MX" b="0" i="1" dirty="0">
                    <a:solidFill>
                      <a:schemeClr val="bg1"/>
                    </a:solidFill>
                  </a:rPr>
                  <a:t>H = Función</a:t>
                </a:r>
              </a:p>
              <a:p>
                <a:r>
                  <a:rPr lang="es-MX" i="1" dirty="0">
                    <a:solidFill>
                      <a:schemeClr val="bg1"/>
                    </a:solidFill>
                  </a:rPr>
                  <a:t>k = Llave</a:t>
                </a:r>
                <a:endParaRPr lang="es-MX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FF2F2-E297-1FF8-E8B5-E9D56F04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845" y="2704095"/>
                <a:ext cx="1327223" cy="1107996"/>
              </a:xfrm>
              <a:prstGeom prst="rect">
                <a:avLst/>
              </a:prstGeom>
              <a:blipFill>
                <a:blip r:embed="rId3"/>
                <a:stretch>
                  <a:fillRect l="-11009" r="-10550" b="-1215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973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3" y="1651022"/>
            <a:ext cx="5546665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Versión simple 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Método de la división.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FF2F2-E297-1FF8-E8B5-E9D56F04521F}"/>
                  </a:ext>
                </a:extLst>
              </p:cNvPr>
              <p:cNvSpPr txBox="1"/>
              <p:nvPr/>
            </p:nvSpPr>
            <p:spPr>
              <a:xfrm>
                <a:off x="1715618" y="2698039"/>
                <a:ext cx="24331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MX" b="0" dirty="0">
                  <a:solidFill>
                    <a:schemeClr val="bg1"/>
                  </a:solidFill>
                </a:endParaRPr>
              </a:p>
              <a:p>
                <a:r>
                  <a:rPr lang="es-MX" i="1" dirty="0">
                    <a:solidFill>
                      <a:schemeClr val="bg1"/>
                    </a:solidFill>
                  </a:rPr>
                  <a:t>m = número de elementos</a:t>
                </a:r>
                <a:endParaRPr lang="es-MX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FF2F2-E297-1FF8-E8B5-E9D56F04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18" y="2698039"/>
                <a:ext cx="2433102" cy="553998"/>
              </a:xfrm>
              <a:prstGeom prst="rect">
                <a:avLst/>
              </a:prstGeom>
              <a:blipFill>
                <a:blip r:embed="rId3"/>
                <a:stretch>
                  <a:fillRect l="-5750" r="-5500" b="-2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72C32-AB00-0F40-114A-FDD4F52C9477}"/>
              </a:ext>
            </a:extLst>
          </p:cNvPr>
          <p:cNvGrpSpPr/>
          <p:nvPr/>
        </p:nvGrpSpPr>
        <p:grpSpPr>
          <a:xfrm>
            <a:off x="955437" y="3717832"/>
            <a:ext cx="493041" cy="1562024"/>
            <a:chOff x="3128225" y="3742379"/>
            <a:chExt cx="493041" cy="156202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336F77-3EA0-7EB0-D96D-394E3E28BC20}"/>
                </a:ext>
              </a:extLst>
            </p:cNvPr>
            <p:cNvSpPr/>
            <p:nvPr/>
          </p:nvSpPr>
          <p:spPr>
            <a:xfrm>
              <a:off x="3130760" y="3742379"/>
              <a:ext cx="490506" cy="1937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D669F4-7077-CFC6-A5B2-8622AD7FE75C}"/>
                </a:ext>
              </a:extLst>
            </p:cNvPr>
            <p:cNvSpPr/>
            <p:nvPr/>
          </p:nvSpPr>
          <p:spPr>
            <a:xfrm>
              <a:off x="3130760" y="3940796"/>
              <a:ext cx="490506" cy="1937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AFB14-3DFC-F61C-50D3-1E6F380A1983}"/>
                </a:ext>
              </a:extLst>
            </p:cNvPr>
            <p:cNvSpPr/>
            <p:nvPr/>
          </p:nvSpPr>
          <p:spPr>
            <a:xfrm>
              <a:off x="3130760" y="4131194"/>
              <a:ext cx="490506" cy="1937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E5B80E-1307-085C-3B53-C7AF9AFA74F3}"/>
                </a:ext>
              </a:extLst>
            </p:cNvPr>
            <p:cNvSpPr/>
            <p:nvPr/>
          </p:nvSpPr>
          <p:spPr>
            <a:xfrm>
              <a:off x="3130760" y="4329611"/>
              <a:ext cx="490506" cy="1937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CFB587-D52C-056A-785F-B16B6AE6E079}"/>
                </a:ext>
              </a:extLst>
            </p:cNvPr>
            <p:cNvSpPr/>
            <p:nvPr/>
          </p:nvSpPr>
          <p:spPr>
            <a:xfrm>
              <a:off x="3128225" y="4523391"/>
              <a:ext cx="490506" cy="1937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8FB3E8-BB86-1636-9B61-DD04DFC1C66A}"/>
                </a:ext>
              </a:extLst>
            </p:cNvPr>
            <p:cNvSpPr/>
            <p:nvPr/>
          </p:nvSpPr>
          <p:spPr>
            <a:xfrm>
              <a:off x="3128225" y="4721808"/>
              <a:ext cx="490506" cy="1937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F11753-6031-A039-E12D-18250EC40830}"/>
                </a:ext>
              </a:extLst>
            </p:cNvPr>
            <p:cNvSpPr/>
            <p:nvPr/>
          </p:nvSpPr>
          <p:spPr>
            <a:xfrm>
              <a:off x="3128225" y="4912206"/>
              <a:ext cx="490506" cy="1937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EA638D-B631-87F1-7D59-D9E6A3ACF64A}"/>
                </a:ext>
              </a:extLst>
            </p:cNvPr>
            <p:cNvSpPr/>
            <p:nvPr/>
          </p:nvSpPr>
          <p:spPr>
            <a:xfrm>
              <a:off x="3128225" y="5110623"/>
              <a:ext cx="490506" cy="1937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8BF8443-56BE-9AB6-6615-B2833AB9DF06}"/>
              </a:ext>
            </a:extLst>
          </p:cNvPr>
          <p:cNvSpPr/>
          <p:nvPr/>
        </p:nvSpPr>
        <p:spPr>
          <a:xfrm>
            <a:off x="1565395" y="3717832"/>
            <a:ext cx="300445" cy="1594397"/>
          </a:xfrm>
          <a:prstGeom prst="rightBrace">
            <a:avLst>
              <a:gd name="adj1" fmla="val 144928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BD804C-B09D-5541-72BF-3B606C0B6F14}"/>
              </a:ext>
            </a:extLst>
          </p:cNvPr>
          <p:cNvSpPr/>
          <p:nvPr/>
        </p:nvSpPr>
        <p:spPr>
          <a:xfrm>
            <a:off x="1865840" y="4329675"/>
            <a:ext cx="402715" cy="3119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i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2631163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3" y="1651022"/>
            <a:ext cx="5546665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Versión simple 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Variante de Knuth.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FF2F2-E297-1FF8-E8B5-E9D56F04521F}"/>
                  </a:ext>
                </a:extLst>
              </p:cNvPr>
              <p:cNvSpPr txBox="1"/>
              <p:nvPr/>
            </p:nvSpPr>
            <p:spPr>
              <a:xfrm>
                <a:off x="1715618" y="2698039"/>
                <a:ext cx="28427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+3)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MX" b="0" dirty="0">
                  <a:solidFill>
                    <a:schemeClr val="bg1"/>
                  </a:solidFill>
                </a:endParaRPr>
              </a:p>
              <a:p>
                <a:r>
                  <a:rPr lang="es-MX" i="1" dirty="0">
                    <a:solidFill>
                      <a:schemeClr val="bg1"/>
                    </a:solidFill>
                  </a:rPr>
                  <a:t>m = número de elementos</a:t>
                </a:r>
                <a:endParaRPr lang="es-MX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FF2F2-E297-1FF8-E8B5-E9D56F04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18" y="2698039"/>
                <a:ext cx="2842701" cy="553998"/>
              </a:xfrm>
              <a:prstGeom prst="rect">
                <a:avLst/>
              </a:prstGeom>
              <a:blipFill>
                <a:blip r:embed="rId3"/>
                <a:stretch>
                  <a:fillRect l="-4925" t="-2222" b="-2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6679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3" y="1651022"/>
            <a:ext cx="5546665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Versión simple 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Método de la multiplicación.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FF2F2-E297-1FF8-E8B5-E9D56F04521F}"/>
                  </a:ext>
                </a:extLst>
              </p:cNvPr>
              <p:cNvSpPr txBox="1"/>
              <p:nvPr/>
            </p:nvSpPr>
            <p:spPr>
              <a:xfrm>
                <a:off x="1715618" y="2698039"/>
                <a:ext cx="3512244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𝑓𝑙𝑜𝑜𝑟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s-MX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s-MX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MX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s-MX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MX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s-MX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</m:d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MX" b="0" i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es-MX" b="0" i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 = Constante entera entre 0 y 1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FF2F2-E297-1FF8-E8B5-E9D56F04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18" y="2698039"/>
                <a:ext cx="3512244" cy="589649"/>
              </a:xfrm>
              <a:prstGeom prst="rect">
                <a:avLst/>
              </a:prstGeom>
              <a:blipFill>
                <a:blip r:embed="rId3"/>
                <a:stretch>
                  <a:fillRect l="-3986" b="-2395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6543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3" y="1651022"/>
            <a:ext cx="5546665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Versión simple 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Método del medio del cuadrado.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FF2F2-E297-1FF8-E8B5-E9D56F04521F}"/>
              </a:ext>
            </a:extLst>
          </p:cNvPr>
          <p:cNvSpPr txBox="1"/>
          <p:nvPr/>
        </p:nvSpPr>
        <p:spPr>
          <a:xfrm>
            <a:off x="779446" y="2658851"/>
            <a:ext cx="468115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b="0" i="1" dirty="0">
                <a:solidFill>
                  <a:schemeClr val="bg1"/>
                </a:solidFill>
                <a:ea typeface="Cambria Math" panose="02040503050406030204" pitchFamily="18" charset="0"/>
              </a:rPr>
              <a:t>1.- Se obtiene el cuadrado del número</a:t>
            </a:r>
            <a:r>
              <a:rPr lang="es-MX" i="1" dirty="0">
                <a:solidFill>
                  <a:schemeClr val="bg1"/>
                </a:solidFill>
                <a:ea typeface="Cambria Math" panose="02040503050406030204" pitchFamily="18" charset="0"/>
              </a:rPr>
              <a:t>.</a:t>
            </a:r>
            <a:endParaRPr lang="es-MX" b="0" i="1" dirty="0">
              <a:solidFill>
                <a:schemeClr val="bg1"/>
              </a:solidFill>
              <a:ea typeface="Cambria Math" panose="02040503050406030204" pitchFamily="18" charset="0"/>
            </a:endParaRPr>
          </a:p>
          <a:p>
            <a:r>
              <a:rPr lang="es-MX" b="0" i="1" dirty="0">
                <a:solidFill>
                  <a:schemeClr val="bg1"/>
                </a:solidFill>
                <a:ea typeface="Cambria Math" panose="02040503050406030204" pitchFamily="18" charset="0"/>
              </a:rPr>
              <a:t>2.- Se extraen los –n– dígitos al centro.</a:t>
            </a:r>
          </a:p>
          <a:p>
            <a:r>
              <a:rPr lang="es-MX" i="1" dirty="0">
                <a:solidFill>
                  <a:schemeClr val="bg1"/>
                </a:solidFill>
                <a:ea typeface="Cambria Math" panose="02040503050406030204" pitchFamily="18" charset="0"/>
              </a:rPr>
              <a:t>      n es el número de dígitos para el espacio </a:t>
            </a:r>
            <a:r>
              <a:rPr lang="es-MX" b="0" i="1" dirty="0">
                <a:solidFill>
                  <a:schemeClr val="bg1"/>
                </a:solidFill>
                <a:ea typeface="Cambria Math" panose="02040503050406030204" pitchFamily="18" charset="0"/>
              </a:rPr>
              <a:t>– </a:t>
            </a:r>
            <a:r>
              <a:rPr lang="es-MX" i="1" dirty="0">
                <a:solidFill>
                  <a:schemeClr val="bg1"/>
                </a:solidFill>
                <a:ea typeface="Cambria Math" panose="02040503050406030204" pitchFamily="18" charset="0"/>
              </a:rPr>
              <a:t>m</a:t>
            </a:r>
            <a:r>
              <a:rPr lang="es-MX" b="0" i="1" dirty="0">
                <a:solidFill>
                  <a:schemeClr val="bg1"/>
                </a:solidFill>
                <a:ea typeface="Cambria Math" panose="02040503050406030204" pitchFamily="18" charset="0"/>
              </a:rPr>
              <a:t> 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8DCD8-6EA5-4435-1C06-0530AEBB30B8}"/>
              </a:ext>
            </a:extLst>
          </p:cNvPr>
          <p:cNvSpPr txBox="1"/>
          <p:nvPr/>
        </p:nvSpPr>
        <p:spPr>
          <a:xfrm>
            <a:off x="779446" y="3815307"/>
            <a:ext cx="329801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b="0" i="1" dirty="0">
                <a:solidFill>
                  <a:schemeClr val="bg1"/>
                </a:solidFill>
                <a:ea typeface="Cambria Math" panose="02040503050406030204" pitchFamily="18" charset="0"/>
              </a:rPr>
              <a:t>Si k = 340, y m = 100, n = 2 (00-99)</a:t>
            </a:r>
          </a:p>
          <a:p>
            <a:r>
              <a:rPr lang="es-MX" b="0" i="1" dirty="0">
                <a:solidFill>
                  <a:schemeClr val="bg1"/>
                </a:solidFill>
                <a:ea typeface="Cambria Math" panose="02040503050406030204" pitchFamily="18" charset="0"/>
              </a:rPr>
              <a:t>Se extraen los –n – dígitos al centro</a:t>
            </a:r>
          </a:p>
          <a:p>
            <a:r>
              <a:rPr lang="es-MX" i="1" dirty="0">
                <a:solidFill>
                  <a:schemeClr val="bg1"/>
                </a:solidFill>
                <a:ea typeface="Cambria Math" panose="02040503050406030204" pitchFamily="18" charset="0"/>
              </a:rPr>
              <a:t>340</a:t>
            </a:r>
            <a:r>
              <a:rPr lang="es-MX" i="1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2</a:t>
            </a:r>
            <a:r>
              <a:rPr lang="es-MX" i="1" dirty="0">
                <a:solidFill>
                  <a:schemeClr val="bg1"/>
                </a:solidFill>
                <a:ea typeface="Cambria Math" panose="02040503050406030204" pitchFamily="18" charset="0"/>
              </a:rPr>
              <a:t> = 115600</a:t>
            </a:r>
          </a:p>
          <a:p>
            <a:r>
              <a:rPr lang="es-MX" b="0" i="1" dirty="0">
                <a:solidFill>
                  <a:schemeClr val="bg1"/>
                </a:solidFill>
                <a:ea typeface="Cambria Math" panose="02040503050406030204" pitchFamily="18" charset="0"/>
              </a:rPr>
              <a:t>H(340) = 56</a:t>
            </a:r>
          </a:p>
        </p:txBody>
      </p:sp>
    </p:spTree>
    <p:extLst>
      <p:ext uri="{BB962C8B-B14F-4D97-AF65-F5344CB8AC3E}">
        <p14:creationId xmlns:p14="http://schemas.microsoft.com/office/powerpoint/2010/main" val="1316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186008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Tabla hash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Almacenar los valores de la serie 12, 35, 67, 42, 50, 44, 25 en una tabla con 10 espacios.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05CF0E-4DF5-D428-AF53-2BCA289F065E}"/>
              </a:ext>
            </a:extLst>
          </p:cNvPr>
          <p:cNvGrpSpPr/>
          <p:nvPr/>
        </p:nvGrpSpPr>
        <p:grpSpPr>
          <a:xfrm>
            <a:off x="486103" y="2838786"/>
            <a:ext cx="1168801" cy="2721504"/>
            <a:chOff x="486103" y="2838786"/>
            <a:chExt cx="1168801" cy="27215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0F8822-5B1F-880A-0394-76059E69BFDD}"/>
                </a:ext>
              </a:extLst>
            </p:cNvPr>
            <p:cNvGrpSpPr/>
            <p:nvPr/>
          </p:nvGrpSpPr>
          <p:grpSpPr>
            <a:xfrm>
              <a:off x="486103" y="2838786"/>
              <a:ext cx="1168801" cy="272504"/>
              <a:chOff x="936170" y="3257928"/>
              <a:chExt cx="1168801" cy="2725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BC5DCF-9C76-A3EB-998C-3B30E5BC935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93E2B4-A3DB-A481-F114-E995F245DAF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3F2291-54A4-FF1E-1373-8314F4F698B6}"/>
                </a:ext>
              </a:extLst>
            </p:cNvPr>
            <p:cNvGrpSpPr/>
            <p:nvPr/>
          </p:nvGrpSpPr>
          <p:grpSpPr>
            <a:xfrm>
              <a:off x="486103" y="3113107"/>
              <a:ext cx="1168801" cy="272504"/>
              <a:chOff x="936170" y="3257928"/>
              <a:chExt cx="1168801" cy="27250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9A9743-8580-C365-2DD6-B7F211D0C468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69AAD1-FF3C-6002-F2D3-462840B15406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29FCDC-E400-1B53-0678-ECA015EAB058}"/>
                </a:ext>
              </a:extLst>
            </p:cNvPr>
            <p:cNvGrpSpPr/>
            <p:nvPr/>
          </p:nvGrpSpPr>
          <p:grpSpPr>
            <a:xfrm>
              <a:off x="486103" y="3387846"/>
              <a:ext cx="1168801" cy="272504"/>
              <a:chOff x="936170" y="3257928"/>
              <a:chExt cx="1168801" cy="27250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002D73E-EAD0-0752-C6D4-B88C942ACDC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B7CBD2-91FA-0E77-F606-E1EF513A3B7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A7351F-A932-BDAF-21E8-324D05B5C52D}"/>
                </a:ext>
              </a:extLst>
            </p:cNvPr>
            <p:cNvGrpSpPr/>
            <p:nvPr/>
          </p:nvGrpSpPr>
          <p:grpSpPr>
            <a:xfrm>
              <a:off x="486103" y="3662167"/>
              <a:ext cx="1168801" cy="272504"/>
              <a:chOff x="936170" y="3257928"/>
              <a:chExt cx="1168801" cy="27250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D8455E-5014-27EB-9981-92085879FD5C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8C9974-7F6E-8749-F049-828978899E5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2B4B2AE-0A87-1113-3584-4896DE49F9A9}"/>
                </a:ext>
              </a:extLst>
            </p:cNvPr>
            <p:cNvGrpSpPr/>
            <p:nvPr/>
          </p:nvGrpSpPr>
          <p:grpSpPr>
            <a:xfrm>
              <a:off x="486103" y="3925068"/>
              <a:ext cx="1168801" cy="272504"/>
              <a:chOff x="936170" y="3257928"/>
              <a:chExt cx="1168801" cy="27250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C83143-0CE6-6EE7-355F-D291BD667C5F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4DF536-463B-15DA-17E7-7561DAC179A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458FB7-C9CC-D4B9-9A32-5BCD5AAEEC85}"/>
                </a:ext>
              </a:extLst>
            </p:cNvPr>
            <p:cNvGrpSpPr/>
            <p:nvPr/>
          </p:nvGrpSpPr>
          <p:grpSpPr>
            <a:xfrm>
              <a:off x="486103" y="4199389"/>
              <a:ext cx="1168801" cy="272504"/>
              <a:chOff x="936170" y="3257928"/>
              <a:chExt cx="1168801" cy="2725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EB903CE-593D-876F-02D1-88C3AB325E1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5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F386E75-E578-81A0-3FB9-5BD536CAF2F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3243AA-CC31-8915-8A27-A9F9E41A7376}"/>
                </a:ext>
              </a:extLst>
            </p:cNvPr>
            <p:cNvGrpSpPr/>
            <p:nvPr/>
          </p:nvGrpSpPr>
          <p:grpSpPr>
            <a:xfrm>
              <a:off x="486103" y="4474128"/>
              <a:ext cx="1168801" cy="272504"/>
              <a:chOff x="936170" y="3257928"/>
              <a:chExt cx="1168801" cy="27250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C3A49A-D1F8-1054-387C-51462439D56D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6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27BD1F-3742-B62B-103F-61C062F6F39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3C4377-5650-E0F9-1B9A-C1114957E707}"/>
                </a:ext>
              </a:extLst>
            </p:cNvPr>
            <p:cNvGrpSpPr/>
            <p:nvPr/>
          </p:nvGrpSpPr>
          <p:grpSpPr>
            <a:xfrm>
              <a:off x="486103" y="4748449"/>
              <a:ext cx="1168801" cy="272504"/>
              <a:chOff x="936170" y="3257928"/>
              <a:chExt cx="1168801" cy="27250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C49BA5-122C-FC49-60CF-03F8C5D55CC2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7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0A19536-5716-D186-323D-883A93A1B4D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5F634C-7EAE-0C66-FBAB-0C3DF3D3E146}"/>
                </a:ext>
              </a:extLst>
            </p:cNvPr>
            <p:cNvGrpSpPr/>
            <p:nvPr/>
          </p:nvGrpSpPr>
          <p:grpSpPr>
            <a:xfrm>
              <a:off x="486103" y="5013465"/>
              <a:ext cx="1168801" cy="272504"/>
              <a:chOff x="936170" y="3257928"/>
              <a:chExt cx="1168801" cy="27250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11921C-B26A-C484-381C-A2B02174B3D6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70D2572-2F28-2617-3820-52FC44E42738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A8FA06E-1C6B-A357-F827-3D6F9E41AD65}"/>
                </a:ext>
              </a:extLst>
            </p:cNvPr>
            <p:cNvGrpSpPr/>
            <p:nvPr/>
          </p:nvGrpSpPr>
          <p:grpSpPr>
            <a:xfrm>
              <a:off x="486103" y="5287786"/>
              <a:ext cx="1168801" cy="272504"/>
              <a:chOff x="936170" y="3257928"/>
              <a:chExt cx="1168801" cy="27250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4BE865-8FCB-055F-1604-B35C17E5F8B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0BB1A26-47E4-AF97-94B6-E59041AE5E87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85748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186008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Tabla hash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Almacenar los valores de la serie 12, 35, 67, 42, 50, 44, 25 en una tabla con 10 espacios.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05CF0E-4DF5-D428-AF53-2BCA289F065E}"/>
              </a:ext>
            </a:extLst>
          </p:cNvPr>
          <p:cNvGrpSpPr/>
          <p:nvPr/>
        </p:nvGrpSpPr>
        <p:grpSpPr>
          <a:xfrm>
            <a:off x="486103" y="2838786"/>
            <a:ext cx="1168801" cy="2721504"/>
            <a:chOff x="486103" y="2838786"/>
            <a:chExt cx="1168801" cy="27215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0F8822-5B1F-880A-0394-76059E69BFDD}"/>
                </a:ext>
              </a:extLst>
            </p:cNvPr>
            <p:cNvGrpSpPr/>
            <p:nvPr/>
          </p:nvGrpSpPr>
          <p:grpSpPr>
            <a:xfrm>
              <a:off x="486103" y="2838786"/>
              <a:ext cx="1168801" cy="272504"/>
              <a:chOff x="936170" y="3257928"/>
              <a:chExt cx="1168801" cy="2725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BC5DCF-9C76-A3EB-998C-3B30E5BC935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93E2B4-A3DB-A481-F114-E995F245DAF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3F2291-54A4-FF1E-1373-8314F4F698B6}"/>
                </a:ext>
              </a:extLst>
            </p:cNvPr>
            <p:cNvGrpSpPr/>
            <p:nvPr/>
          </p:nvGrpSpPr>
          <p:grpSpPr>
            <a:xfrm>
              <a:off x="486103" y="3113107"/>
              <a:ext cx="1168801" cy="272504"/>
              <a:chOff x="936170" y="3257928"/>
              <a:chExt cx="1168801" cy="27250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9A9743-8580-C365-2DD6-B7F211D0C468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69AAD1-FF3C-6002-F2D3-462840B15406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29FCDC-E400-1B53-0678-ECA015EAB058}"/>
                </a:ext>
              </a:extLst>
            </p:cNvPr>
            <p:cNvGrpSpPr/>
            <p:nvPr/>
          </p:nvGrpSpPr>
          <p:grpSpPr>
            <a:xfrm>
              <a:off x="486103" y="3387846"/>
              <a:ext cx="1168801" cy="272504"/>
              <a:chOff x="936170" y="3257928"/>
              <a:chExt cx="1168801" cy="27250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002D73E-EAD0-0752-C6D4-B88C942ACDC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B7CBD2-91FA-0E77-F606-E1EF513A3B7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A7351F-A932-BDAF-21E8-324D05B5C52D}"/>
                </a:ext>
              </a:extLst>
            </p:cNvPr>
            <p:cNvGrpSpPr/>
            <p:nvPr/>
          </p:nvGrpSpPr>
          <p:grpSpPr>
            <a:xfrm>
              <a:off x="486103" y="3662167"/>
              <a:ext cx="1168801" cy="272504"/>
              <a:chOff x="936170" y="3257928"/>
              <a:chExt cx="1168801" cy="27250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D8455E-5014-27EB-9981-92085879FD5C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8C9974-7F6E-8749-F049-828978899E5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2B4B2AE-0A87-1113-3584-4896DE49F9A9}"/>
                </a:ext>
              </a:extLst>
            </p:cNvPr>
            <p:cNvGrpSpPr/>
            <p:nvPr/>
          </p:nvGrpSpPr>
          <p:grpSpPr>
            <a:xfrm>
              <a:off x="486103" y="3925068"/>
              <a:ext cx="1168801" cy="272504"/>
              <a:chOff x="936170" y="3257928"/>
              <a:chExt cx="1168801" cy="27250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C83143-0CE6-6EE7-355F-D291BD667C5F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4DF536-463B-15DA-17E7-7561DAC179A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458FB7-C9CC-D4B9-9A32-5BCD5AAEEC85}"/>
                </a:ext>
              </a:extLst>
            </p:cNvPr>
            <p:cNvGrpSpPr/>
            <p:nvPr/>
          </p:nvGrpSpPr>
          <p:grpSpPr>
            <a:xfrm>
              <a:off x="486103" y="4199389"/>
              <a:ext cx="1168801" cy="272504"/>
              <a:chOff x="936170" y="3257928"/>
              <a:chExt cx="1168801" cy="2725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EB903CE-593D-876F-02D1-88C3AB325E1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5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F386E75-E578-81A0-3FB9-5BD536CAF2F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3243AA-CC31-8915-8A27-A9F9E41A7376}"/>
                </a:ext>
              </a:extLst>
            </p:cNvPr>
            <p:cNvGrpSpPr/>
            <p:nvPr/>
          </p:nvGrpSpPr>
          <p:grpSpPr>
            <a:xfrm>
              <a:off x="486103" y="4474128"/>
              <a:ext cx="1168801" cy="272504"/>
              <a:chOff x="936170" y="3257928"/>
              <a:chExt cx="1168801" cy="27250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C3A49A-D1F8-1054-387C-51462439D56D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6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27BD1F-3742-B62B-103F-61C062F6F39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3C4377-5650-E0F9-1B9A-C1114957E707}"/>
                </a:ext>
              </a:extLst>
            </p:cNvPr>
            <p:cNvGrpSpPr/>
            <p:nvPr/>
          </p:nvGrpSpPr>
          <p:grpSpPr>
            <a:xfrm>
              <a:off x="486103" y="4748449"/>
              <a:ext cx="1168801" cy="272504"/>
              <a:chOff x="936170" y="3257928"/>
              <a:chExt cx="1168801" cy="27250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C49BA5-122C-FC49-60CF-03F8C5D55CC2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7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0A19536-5716-D186-323D-883A93A1B4D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5F634C-7EAE-0C66-FBAB-0C3DF3D3E146}"/>
                </a:ext>
              </a:extLst>
            </p:cNvPr>
            <p:cNvGrpSpPr/>
            <p:nvPr/>
          </p:nvGrpSpPr>
          <p:grpSpPr>
            <a:xfrm>
              <a:off x="486103" y="5013465"/>
              <a:ext cx="1168801" cy="272504"/>
              <a:chOff x="936170" y="3257928"/>
              <a:chExt cx="1168801" cy="27250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11921C-B26A-C484-381C-A2B02174B3D6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70D2572-2F28-2617-3820-52FC44E42738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A8FA06E-1C6B-A357-F827-3D6F9E41AD65}"/>
                </a:ext>
              </a:extLst>
            </p:cNvPr>
            <p:cNvGrpSpPr/>
            <p:nvPr/>
          </p:nvGrpSpPr>
          <p:grpSpPr>
            <a:xfrm>
              <a:off x="486103" y="5287786"/>
              <a:ext cx="1168801" cy="272504"/>
              <a:chOff x="936170" y="3257928"/>
              <a:chExt cx="1168801" cy="27250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4BE865-8FCB-055F-1604-B35C17E5F8B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0BB1A26-47E4-AF97-94B6-E59041AE5E87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/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10=2</m:t>
                      </m:r>
                    </m:oMath>
                  </m:oMathPara>
                </a14:m>
                <a:endParaRPr lang="es-MX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blipFill>
                <a:blip r:embed="rId3"/>
                <a:stretch>
                  <a:fillRect l="-3137" r="-3137" b="-6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7816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186008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Tabla hash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Almacenar los valores de la serie 12, 35, 67, 42, 50, 44, 25 en una tabla con 10 espacios.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05CF0E-4DF5-D428-AF53-2BCA289F065E}"/>
              </a:ext>
            </a:extLst>
          </p:cNvPr>
          <p:cNvGrpSpPr/>
          <p:nvPr/>
        </p:nvGrpSpPr>
        <p:grpSpPr>
          <a:xfrm>
            <a:off x="486103" y="2838786"/>
            <a:ext cx="1168801" cy="2721504"/>
            <a:chOff x="486103" y="2838786"/>
            <a:chExt cx="1168801" cy="27215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0F8822-5B1F-880A-0394-76059E69BFDD}"/>
                </a:ext>
              </a:extLst>
            </p:cNvPr>
            <p:cNvGrpSpPr/>
            <p:nvPr/>
          </p:nvGrpSpPr>
          <p:grpSpPr>
            <a:xfrm>
              <a:off x="486103" y="2838786"/>
              <a:ext cx="1168801" cy="272504"/>
              <a:chOff x="936170" y="3257928"/>
              <a:chExt cx="1168801" cy="2725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BC5DCF-9C76-A3EB-998C-3B30E5BC935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93E2B4-A3DB-A481-F114-E995F245DAF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3F2291-54A4-FF1E-1373-8314F4F698B6}"/>
                </a:ext>
              </a:extLst>
            </p:cNvPr>
            <p:cNvGrpSpPr/>
            <p:nvPr/>
          </p:nvGrpSpPr>
          <p:grpSpPr>
            <a:xfrm>
              <a:off x="486103" y="3113107"/>
              <a:ext cx="1168801" cy="272504"/>
              <a:chOff x="936170" y="3257928"/>
              <a:chExt cx="1168801" cy="27250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9A9743-8580-C365-2DD6-B7F211D0C468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69AAD1-FF3C-6002-F2D3-462840B15406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29FCDC-E400-1B53-0678-ECA015EAB058}"/>
                </a:ext>
              </a:extLst>
            </p:cNvPr>
            <p:cNvGrpSpPr/>
            <p:nvPr/>
          </p:nvGrpSpPr>
          <p:grpSpPr>
            <a:xfrm>
              <a:off x="486103" y="3387846"/>
              <a:ext cx="1168801" cy="272504"/>
              <a:chOff x="936170" y="3257928"/>
              <a:chExt cx="1168801" cy="27250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002D73E-EAD0-0752-C6D4-B88C942ACDC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B7CBD2-91FA-0E77-F606-E1EF513A3B7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A7351F-A932-BDAF-21E8-324D05B5C52D}"/>
                </a:ext>
              </a:extLst>
            </p:cNvPr>
            <p:cNvGrpSpPr/>
            <p:nvPr/>
          </p:nvGrpSpPr>
          <p:grpSpPr>
            <a:xfrm>
              <a:off x="486103" y="3662167"/>
              <a:ext cx="1168801" cy="272504"/>
              <a:chOff x="936170" y="3257928"/>
              <a:chExt cx="1168801" cy="27250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D8455E-5014-27EB-9981-92085879FD5C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8C9974-7F6E-8749-F049-828978899E5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2B4B2AE-0A87-1113-3584-4896DE49F9A9}"/>
                </a:ext>
              </a:extLst>
            </p:cNvPr>
            <p:cNvGrpSpPr/>
            <p:nvPr/>
          </p:nvGrpSpPr>
          <p:grpSpPr>
            <a:xfrm>
              <a:off x="486103" y="3925068"/>
              <a:ext cx="1168801" cy="272504"/>
              <a:chOff x="936170" y="3257928"/>
              <a:chExt cx="1168801" cy="27250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C83143-0CE6-6EE7-355F-D291BD667C5F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4DF536-463B-15DA-17E7-7561DAC179A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458FB7-C9CC-D4B9-9A32-5BCD5AAEEC85}"/>
                </a:ext>
              </a:extLst>
            </p:cNvPr>
            <p:cNvGrpSpPr/>
            <p:nvPr/>
          </p:nvGrpSpPr>
          <p:grpSpPr>
            <a:xfrm>
              <a:off x="486103" y="4199389"/>
              <a:ext cx="1168801" cy="272504"/>
              <a:chOff x="936170" y="3257928"/>
              <a:chExt cx="1168801" cy="2725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EB903CE-593D-876F-02D1-88C3AB325E1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5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F386E75-E578-81A0-3FB9-5BD536CAF2F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3243AA-CC31-8915-8A27-A9F9E41A7376}"/>
                </a:ext>
              </a:extLst>
            </p:cNvPr>
            <p:cNvGrpSpPr/>
            <p:nvPr/>
          </p:nvGrpSpPr>
          <p:grpSpPr>
            <a:xfrm>
              <a:off x="486103" y="4474128"/>
              <a:ext cx="1168801" cy="272504"/>
              <a:chOff x="936170" y="3257928"/>
              <a:chExt cx="1168801" cy="27250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C3A49A-D1F8-1054-387C-51462439D56D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6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27BD1F-3742-B62B-103F-61C062F6F39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3C4377-5650-E0F9-1B9A-C1114957E707}"/>
                </a:ext>
              </a:extLst>
            </p:cNvPr>
            <p:cNvGrpSpPr/>
            <p:nvPr/>
          </p:nvGrpSpPr>
          <p:grpSpPr>
            <a:xfrm>
              <a:off x="486103" y="4748449"/>
              <a:ext cx="1168801" cy="272504"/>
              <a:chOff x="936170" y="3257928"/>
              <a:chExt cx="1168801" cy="27250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C49BA5-122C-FC49-60CF-03F8C5D55CC2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7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0A19536-5716-D186-323D-883A93A1B4D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5F634C-7EAE-0C66-FBAB-0C3DF3D3E146}"/>
                </a:ext>
              </a:extLst>
            </p:cNvPr>
            <p:cNvGrpSpPr/>
            <p:nvPr/>
          </p:nvGrpSpPr>
          <p:grpSpPr>
            <a:xfrm>
              <a:off x="486103" y="5013465"/>
              <a:ext cx="1168801" cy="272504"/>
              <a:chOff x="936170" y="3257928"/>
              <a:chExt cx="1168801" cy="27250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11921C-B26A-C484-381C-A2B02174B3D6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70D2572-2F28-2617-3820-52FC44E42738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A8FA06E-1C6B-A357-F827-3D6F9E41AD65}"/>
                </a:ext>
              </a:extLst>
            </p:cNvPr>
            <p:cNvGrpSpPr/>
            <p:nvPr/>
          </p:nvGrpSpPr>
          <p:grpSpPr>
            <a:xfrm>
              <a:off x="486103" y="5287786"/>
              <a:ext cx="1168801" cy="272504"/>
              <a:chOff x="936170" y="3257928"/>
              <a:chExt cx="1168801" cy="27250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4BE865-8FCB-055F-1604-B35C17E5F8B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0BB1A26-47E4-AF97-94B6-E59041AE5E87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/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35 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10=5</m:t>
                      </m:r>
                    </m:oMath>
                  </m:oMathPara>
                </a14:m>
                <a:endParaRPr lang="es-MX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blipFill>
                <a:blip r:embed="rId3"/>
                <a:stretch>
                  <a:fillRect l="-3137" r="-3529" b="-6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767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186008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Tabla hash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Almacenar los valores de la serie 12, 35, 67, 42, 50, 44, 25 en una tabla con 10 espacios.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05CF0E-4DF5-D428-AF53-2BCA289F065E}"/>
              </a:ext>
            </a:extLst>
          </p:cNvPr>
          <p:cNvGrpSpPr/>
          <p:nvPr/>
        </p:nvGrpSpPr>
        <p:grpSpPr>
          <a:xfrm>
            <a:off x="486103" y="2838786"/>
            <a:ext cx="1168801" cy="2721504"/>
            <a:chOff x="486103" y="2838786"/>
            <a:chExt cx="1168801" cy="27215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0F8822-5B1F-880A-0394-76059E69BFDD}"/>
                </a:ext>
              </a:extLst>
            </p:cNvPr>
            <p:cNvGrpSpPr/>
            <p:nvPr/>
          </p:nvGrpSpPr>
          <p:grpSpPr>
            <a:xfrm>
              <a:off x="486103" y="2838786"/>
              <a:ext cx="1168801" cy="272504"/>
              <a:chOff x="936170" y="3257928"/>
              <a:chExt cx="1168801" cy="2725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BC5DCF-9C76-A3EB-998C-3B30E5BC935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93E2B4-A3DB-A481-F114-E995F245DAF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3F2291-54A4-FF1E-1373-8314F4F698B6}"/>
                </a:ext>
              </a:extLst>
            </p:cNvPr>
            <p:cNvGrpSpPr/>
            <p:nvPr/>
          </p:nvGrpSpPr>
          <p:grpSpPr>
            <a:xfrm>
              <a:off x="486103" y="3113107"/>
              <a:ext cx="1168801" cy="272504"/>
              <a:chOff x="936170" y="3257928"/>
              <a:chExt cx="1168801" cy="27250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9A9743-8580-C365-2DD6-B7F211D0C468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69AAD1-FF3C-6002-F2D3-462840B15406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29FCDC-E400-1B53-0678-ECA015EAB058}"/>
                </a:ext>
              </a:extLst>
            </p:cNvPr>
            <p:cNvGrpSpPr/>
            <p:nvPr/>
          </p:nvGrpSpPr>
          <p:grpSpPr>
            <a:xfrm>
              <a:off x="486103" y="3387846"/>
              <a:ext cx="1168801" cy="272504"/>
              <a:chOff x="936170" y="3257928"/>
              <a:chExt cx="1168801" cy="27250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002D73E-EAD0-0752-C6D4-B88C942ACDC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B7CBD2-91FA-0E77-F606-E1EF513A3B7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A7351F-A932-BDAF-21E8-324D05B5C52D}"/>
                </a:ext>
              </a:extLst>
            </p:cNvPr>
            <p:cNvGrpSpPr/>
            <p:nvPr/>
          </p:nvGrpSpPr>
          <p:grpSpPr>
            <a:xfrm>
              <a:off x="486103" y="3662167"/>
              <a:ext cx="1168801" cy="272504"/>
              <a:chOff x="936170" y="3257928"/>
              <a:chExt cx="1168801" cy="27250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D8455E-5014-27EB-9981-92085879FD5C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8C9974-7F6E-8749-F049-828978899E5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2B4B2AE-0A87-1113-3584-4896DE49F9A9}"/>
                </a:ext>
              </a:extLst>
            </p:cNvPr>
            <p:cNvGrpSpPr/>
            <p:nvPr/>
          </p:nvGrpSpPr>
          <p:grpSpPr>
            <a:xfrm>
              <a:off x="486103" y="3925068"/>
              <a:ext cx="1168801" cy="272504"/>
              <a:chOff x="936170" y="3257928"/>
              <a:chExt cx="1168801" cy="27250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C83143-0CE6-6EE7-355F-D291BD667C5F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4DF536-463B-15DA-17E7-7561DAC179A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458FB7-C9CC-D4B9-9A32-5BCD5AAEEC85}"/>
                </a:ext>
              </a:extLst>
            </p:cNvPr>
            <p:cNvGrpSpPr/>
            <p:nvPr/>
          </p:nvGrpSpPr>
          <p:grpSpPr>
            <a:xfrm>
              <a:off x="486103" y="4199389"/>
              <a:ext cx="1168801" cy="272504"/>
              <a:chOff x="936170" y="3257928"/>
              <a:chExt cx="1168801" cy="2725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EB903CE-593D-876F-02D1-88C3AB325E1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5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F386E75-E578-81A0-3FB9-5BD536CAF2F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35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3243AA-CC31-8915-8A27-A9F9E41A7376}"/>
                </a:ext>
              </a:extLst>
            </p:cNvPr>
            <p:cNvGrpSpPr/>
            <p:nvPr/>
          </p:nvGrpSpPr>
          <p:grpSpPr>
            <a:xfrm>
              <a:off x="486103" y="4474128"/>
              <a:ext cx="1168801" cy="272504"/>
              <a:chOff x="936170" y="3257928"/>
              <a:chExt cx="1168801" cy="27250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C3A49A-D1F8-1054-387C-51462439D56D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6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27BD1F-3742-B62B-103F-61C062F6F39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3C4377-5650-E0F9-1B9A-C1114957E707}"/>
                </a:ext>
              </a:extLst>
            </p:cNvPr>
            <p:cNvGrpSpPr/>
            <p:nvPr/>
          </p:nvGrpSpPr>
          <p:grpSpPr>
            <a:xfrm>
              <a:off x="486103" y="4748449"/>
              <a:ext cx="1168801" cy="272504"/>
              <a:chOff x="936170" y="3257928"/>
              <a:chExt cx="1168801" cy="27250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C49BA5-122C-FC49-60CF-03F8C5D55CC2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7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0A19536-5716-D186-323D-883A93A1B4D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5F634C-7EAE-0C66-FBAB-0C3DF3D3E146}"/>
                </a:ext>
              </a:extLst>
            </p:cNvPr>
            <p:cNvGrpSpPr/>
            <p:nvPr/>
          </p:nvGrpSpPr>
          <p:grpSpPr>
            <a:xfrm>
              <a:off x="486103" y="5013465"/>
              <a:ext cx="1168801" cy="272504"/>
              <a:chOff x="936170" y="3257928"/>
              <a:chExt cx="1168801" cy="27250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11921C-B26A-C484-381C-A2B02174B3D6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70D2572-2F28-2617-3820-52FC44E42738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A8FA06E-1C6B-A357-F827-3D6F9E41AD65}"/>
                </a:ext>
              </a:extLst>
            </p:cNvPr>
            <p:cNvGrpSpPr/>
            <p:nvPr/>
          </p:nvGrpSpPr>
          <p:grpSpPr>
            <a:xfrm>
              <a:off x="486103" y="5287786"/>
              <a:ext cx="1168801" cy="272504"/>
              <a:chOff x="936170" y="3257928"/>
              <a:chExt cx="1168801" cy="27250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4BE865-8FCB-055F-1604-B35C17E5F8B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0BB1A26-47E4-AF97-94B6-E59041AE5E87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/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67 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10=7</m:t>
                      </m:r>
                    </m:oMath>
                  </m:oMathPara>
                </a14:m>
                <a:endParaRPr lang="es-MX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blipFill>
                <a:blip r:embed="rId3"/>
                <a:stretch>
                  <a:fillRect l="-3137" r="-3137" b="-6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8107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186008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Tabla hash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Almacenar los valores de la serie 12, 35, 67, 42, 50, 44, 25 en una tabla con 10 espacios.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05CF0E-4DF5-D428-AF53-2BCA289F065E}"/>
              </a:ext>
            </a:extLst>
          </p:cNvPr>
          <p:cNvGrpSpPr/>
          <p:nvPr/>
        </p:nvGrpSpPr>
        <p:grpSpPr>
          <a:xfrm>
            <a:off x="486103" y="2838786"/>
            <a:ext cx="1168801" cy="2721504"/>
            <a:chOff x="486103" y="2838786"/>
            <a:chExt cx="1168801" cy="27215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0F8822-5B1F-880A-0394-76059E69BFDD}"/>
                </a:ext>
              </a:extLst>
            </p:cNvPr>
            <p:cNvGrpSpPr/>
            <p:nvPr/>
          </p:nvGrpSpPr>
          <p:grpSpPr>
            <a:xfrm>
              <a:off x="486103" y="2838786"/>
              <a:ext cx="1168801" cy="272504"/>
              <a:chOff x="936170" y="3257928"/>
              <a:chExt cx="1168801" cy="2725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BC5DCF-9C76-A3EB-998C-3B30E5BC935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93E2B4-A3DB-A481-F114-E995F245DAF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3F2291-54A4-FF1E-1373-8314F4F698B6}"/>
                </a:ext>
              </a:extLst>
            </p:cNvPr>
            <p:cNvGrpSpPr/>
            <p:nvPr/>
          </p:nvGrpSpPr>
          <p:grpSpPr>
            <a:xfrm>
              <a:off x="486103" y="3113107"/>
              <a:ext cx="1168801" cy="272504"/>
              <a:chOff x="936170" y="3257928"/>
              <a:chExt cx="1168801" cy="27250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9A9743-8580-C365-2DD6-B7F211D0C468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69AAD1-FF3C-6002-F2D3-462840B15406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29FCDC-E400-1B53-0678-ECA015EAB058}"/>
                </a:ext>
              </a:extLst>
            </p:cNvPr>
            <p:cNvGrpSpPr/>
            <p:nvPr/>
          </p:nvGrpSpPr>
          <p:grpSpPr>
            <a:xfrm>
              <a:off x="486103" y="3387846"/>
              <a:ext cx="1168801" cy="272504"/>
              <a:chOff x="936170" y="3257928"/>
              <a:chExt cx="1168801" cy="27250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002D73E-EAD0-0752-C6D4-B88C942ACDC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B7CBD2-91FA-0E77-F606-E1EF513A3B7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A7351F-A932-BDAF-21E8-324D05B5C52D}"/>
                </a:ext>
              </a:extLst>
            </p:cNvPr>
            <p:cNvGrpSpPr/>
            <p:nvPr/>
          </p:nvGrpSpPr>
          <p:grpSpPr>
            <a:xfrm>
              <a:off x="486103" y="3662167"/>
              <a:ext cx="1168801" cy="272504"/>
              <a:chOff x="936170" y="3257928"/>
              <a:chExt cx="1168801" cy="27250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D8455E-5014-27EB-9981-92085879FD5C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8C9974-7F6E-8749-F049-828978899E5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2B4B2AE-0A87-1113-3584-4896DE49F9A9}"/>
                </a:ext>
              </a:extLst>
            </p:cNvPr>
            <p:cNvGrpSpPr/>
            <p:nvPr/>
          </p:nvGrpSpPr>
          <p:grpSpPr>
            <a:xfrm>
              <a:off x="486103" y="3925068"/>
              <a:ext cx="1168801" cy="272504"/>
              <a:chOff x="936170" y="3257928"/>
              <a:chExt cx="1168801" cy="27250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C83143-0CE6-6EE7-355F-D291BD667C5F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4DF536-463B-15DA-17E7-7561DAC179A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458FB7-C9CC-D4B9-9A32-5BCD5AAEEC85}"/>
                </a:ext>
              </a:extLst>
            </p:cNvPr>
            <p:cNvGrpSpPr/>
            <p:nvPr/>
          </p:nvGrpSpPr>
          <p:grpSpPr>
            <a:xfrm>
              <a:off x="486103" y="4199389"/>
              <a:ext cx="1168801" cy="272504"/>
              <a:chOff x="936170" y="3257928"/>
              <a:chExt cx="1168801" cy="2725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EB903CE-593D-876F-02D1-88C3AB325E1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5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F386E75-E578-81A0-3FB9-5BD536CAF2F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35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3243AA-CC31-8915-8A27-A9F9E41A7376}"/>
                </a:ext>
              </a:extLst>
            </p:cNvPr>
            <p:cNvGrpSpPr/>
            <p:nvPr/>
          </p:nvGrpSpPr>
          <p:grpSpPr>
            <a:xfrm>
              <a:off x="486103" y="4474128"/>
              <a:ext cx="1168801" cy="272504"/>
              <a:chOff x="936170" y="3257928"/>
              <a:chExt cx="1168801" cy="27250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C3A49A-D1F8-1054-387C-51462439D56D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6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27BD1F-3742-B62B-103F-61C062F6F39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3C4377-5650-E0F9-1B9A-C1114957E707}"/>
                </a:ext>
              </a:extLst>
            </p:cNvPr>
            <p:cNvGrpSpPr/>
            <p:nvPr/>
          </p:nvGrpSpPr>
          <p:grpSpPr>
            <a:xfrm>
              <a:off x="486103" y="4748449"/>
              <a:ext cx="1168801" cy="272504"/>
              <a:chOff x="936170" y="3257928"/>
              <a:chExt cx="1168801" cy="27250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C49BA5-122C-FC49-60CF-03F8C5D55CC2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7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0A19536-5716-D186-323D-883A93A1B4D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67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5F634C-7EAE-0C66-FBAB-0C3DF3D3E146}"/>
                </a:ext>
              </a:extLst>
            </p:cNvPr>
            <p:cNvGrpSpPr/>
            <p:nvPr/>
          </p:nvGrpSpPr>
          <p:grpSpPr>
            <a:xfrm>
              <a:off x="486103" y="5013465"/>
              <a:ext cx="1168801" cy="272504"/>
              <a:chOff x="936170" y="3257928"/>
              <a:chExt cx="1168801" cy="27250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11921C-B26A-C484-381C-A2B02174B3D6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70D2572-2F28-2617-3820-52FC44E42738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A8FA06E-1C6B-A357-F827-3D6F9E41AD65}"/>
                </a:ext>
              </a:extLst>
            </p:cNvPr>
            <p:cNvGrpSpPr/>
            <p:nvPr/>
          </p:nvGrpSpPr>
          <p:grpSpPr>
            <a:xfrm>
              <a:off x="486103" y="5287786"/>
              <a:ext cx="1168801" cy="272504"/>
              <a:chOff x="936170" y="3257928"/>
              <a:chExt cx="1168801" cy="27250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4BE865-8FCB-055F-1604-B35C17E5F8B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0BB1A26-47E4-AF97-94B6-E59041AE5E87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/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42 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10=2</m:t>
                      </m:r>
                    </m:oMath>
                  </m:oMathPara>
                </a14:m>
                <a:endParaRPr lang="es-MX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blipFill>
                <a:blip r:embed="rId3"/>
                <a:stretch>
                  <a:fillRect l="-3137" r="-3137" b="-6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9400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8A23DC-CFBC-EB40-7715-7000B0331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0" y="1547"/>
            <a:ext cx="12192000" cy="598319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186008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Tabla hash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Almacenar los valores de la serie 12, 35, 67, 42, 50, 44, 25 en una tabla con 10 espacios.</a:t>
            </a: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05CF0E-4DF5-D428-AF53-2BCA289F065E}"/>
              </a:ext>
            </a:extLst>
          </p:cNvPr>
          <p:cNvGrpSpPr/>
          <p:nvPr/>
        </p:nvGrpSpPr>
        <p:grpSpPr>
          <a:xfrm>
            <a:off x="486103" y="2838786"/>
            <a:ext cx="1168801" cy="2721504"/>
            <a:chOff x="486103" y="2838786"/>
            <a:chExt cx="1168801" cy="27215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0F8822-5B1F-880A-0394-76059E69BFDD}"/>
                </a:ext>
              </a:extLst>
            </p:cNvPr>
            <p:cNvGrpSpPr/>
            <p:nvPr/>
          </p:nvGrpSpPr>
          <p:grpSpPr>
            <a:xfrm>
              <a:off x="486103" y="2838786"/>
              <a:ext cx="1168801" cy="272504"/>
              <a:chOff x="936170" y="3257928"/>
              <a:chExt cx="1168801" cy="2725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BC5DCF-9C76-A3EB-998C-3B30E5BC935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93E2B4-A3DB-A481-F114-E995F245DAF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3F2291-54A4-FF1E-1373-8314F4F698B6}"/>
                </a:ext>
              </a:extLst>
            </p:cNvPr>
            <p:cNvGrpSpPr/>
            <p:nvPr/>
          </p:nvGrpSpPr>
          <p:grpSpPr>
            <a:xfrm>
              <a:off x="486103" y="3113107"/>
              <a:ext cx="1168801" cy="272504"/>
              <a:chOff x="936170" y="3257928"/>
              <a:chExt cx="1168801" cy="27250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9A9743-8580-C365-2DD6-B7F211D0C468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69AAD1-FF3C-6002-F2D3-462840B15406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29FCDC-E400-1B53-0678-ECA015EAB058}"/>
                </a:ext>
              </a:extLst>
            </p:cNvPr>
            <p:cNvGrpSpPr/>
            <p:nvPr/>
          </p:nvGrpSpPr>
          <p:grpSpPr>
            <a:xfrm>
              <a:off x="486103" y="3387846"/>
              <a:ext cx="1168801" cy="272504"/>
              <a:chOff x="936170" y="3257928"/>
              <a:chExt cx="1168801" cy="27250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002D73E-EAD0-0752-C6D4-B88C942ACDCA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B7CBD2-91FA-0E77-F606-E1EF513A3B7B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A7351F-A932-BDAF-21E8-324D05B5C52D}"/>
                </a:ext>
              </a:extLst>
            </p:cNvPr>
            <p:cNvGrpSpPr/>
            <p:nvPr/>
          </p:nvGrpSpPr>
          <p:grpSpPr>
            <a:xfrm>
              <a:off x="486103" y="3662167"/>
              <a:ext cx="1168801" cy="272504"/>
              <a:chOff x="936170" y="3257928"/>
              <a:chExt cx="1168801" cy="27250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D8455E-5014-27EB-9981-92085879FD5C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8C9974-7F6E-8749-F049-828978899E5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2B4B2AE-0A87-1113-3584-4896DE49F9A9}"/>
                </a:ext>
              </a:extLst>
            </p:cNvPr>
            <p:cNvGrpSpPr/>
            <p:nvPr/>
          </p:nvGrpSpPr>
          <p:grpSpPr>
            <a:xfrm>
              <a:off x="486103" y="3925068"/>
              <a:ext cx="1168801" cy="272504"/>
              <a:chOff x="936170" y="3257928"/>
              <a:chExt cx="1168801" cy="27250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C83143-0CE6-6EE7-355F-D291BD667C5F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4DF536-463B-15DA-17E7-7561DAC179A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458FB7-C9CC-D4B9-9A32-5BCD5AAEEC85}"/>
                </a:ext>
              </a:extLst>
            </p:cNvPr>
            <p:cNvGrpSpPr/>
            <p:nvPr/>
          </p:nvGrpSpPr>
          <p:grpSpPr>
            <a:xfrm>
              <a:off x="486103" y="4199389"/>
              <a:ext cx="1168801" cy="272504"/>
              <a:chOff x="936170" y="3257928"/>
              <a:chExt cx="1168801" cy="2725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EB903CE-593D-876F-02D1-88C3AB325E1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5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F386E75-E578-81A0-3FB9-5BD536CAF2F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35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3243AA-CC31-8915-8A27-A9F9E41A7376}"/>
                </a:ext>
              </a:extLst>
            </p:cNvPr>
            <p:cNvGrpSpPr/>
            <p:nvPr/>
          </p:nvGrpSpPr>
          <p:grpSpPr>
            <a:xfrm>
              <a:off x="486103" y="4474128"/>
              <a:ext cx="1168801" cy="272504"/>
              <a:chOff x="936170" y="3257928"/>
              <a:chExt cx="1168801" cy="27250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C3A49A-D1F8-1054-387C-51462439D56D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6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27BD1F-3742-B62B-103F-61C062F6F393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3C4377-5650-E0F9-1B9A-C1114957E707}"/>
                </a:ext>
              </a:extLst>
            </p:cNvPr>
            <p:cNvGrpSpPr/>
            <p:nvPr/>
          </p:nvGrpSpPr>
          <p:grpSpPr>
            <a:xfrm>
              <a:off x="486103" y="4748449"/>
              <a:ext cx="1168801" cy="272504"/>
              <a:chOff x="936170" y="3257928"/>
              <a:chExt cx="1168801" cy="27250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C49BA5-122C-FC49-60CF-03F8C5D55CC2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7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0A19536-5716-D186-323D-883A93A1B4D1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67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5F634C-7EAE-0C66-FBAB-0C3DF3D3E146}"/>
                </a:ext>
              </a:extLst>
            </p:cNvPr>
            <p:cNvGrpSpPr/>
            <p:nvPr/>
          </p:nvGrpSpPr>
          <p:grpSpPr>
            <a:xfrm>
              <a:off x="486103" y="5013465"/>
              <a:ext cx="1168801" cy="272504"/>
              <a:chOff x="936170" y="3257928"/>
              <a:chExt cx="1168801" cy="27250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11921C-B26A-C484-381C-A2B02174B3D6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70D2572-2F28-2617-3820-52FC44E42738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A8FA06E-1C6B-A357-F827-3D6F9E41AD65}"/>
                </a:ext>
              </a:extLst>
            </p:cNvPr>
            <p:cNvGrpSpPr/>
            <p:nvPr/>
          </p:nvGrpSpPr>
          <p:grpSpPr>
            <a:xfrm>
              <a:off x="486103" y="5287786"/>
              <a:ext cx="1168801" cy="272504"/>
              <a:chOff x="936170" y="3257928"/>
              <a:chExt cx="1168801" cy="27250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4BE865-8FCB-055F-1604-B35C17E5F8B9}"/>
                  </a:ext>
                </a:extLst>
              </p:cNvPr>
              <p:cNvSpPr/>
              <p:nvPr/>
            </p:nvSpPr>
            <p:spPr>
              <a:xfrm>
                <a:off x="936170" y="3257928"/>
                <a:ext cx="468735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0BB1A26-47E4-AF97-94B6-E59041AE5E87}"/>
                  </a:ext>
                </a:extLst>
              </p:cNvPr>
              <p:cNvSpPr/>
              <p:nvPr/>
            </p:nvSpPr>
            <p:spPr>
              <a:xfrm>
                <a:off x="1414629" y="3257928"/>
                <a:ext cx="690342" cy="27250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/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42 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10=2</m:t>
                      </m:r>
                    </m:oMath>
                  </m:oMathPara>
                </a14:m>
                <a:endParaRPr lang="es-MX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4C13A-5739-33FB-9F59-98E23655C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38" y="2854645"/>
                <a:ext cx="1555811" cy="276999"/>
              </a:xfrm>
              <a:prstGeom prst="rect">
                <a:avLst/>
              </a:prstGeom>
              <a:blipFill>
                <a:blip r:embed="rId3"/>
                <a:stretch>
                  <a:fillRect l="-3137" r="-3137" b="-6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E7E772-3C57-D97A-C029-A654E632435F}"/>
              </a:ext>
            </a:extLst>
          </p:cNvPr>
          <p:cNvSpPr txBox="1"/>
          <p:nvPr/>
        </p:nvSpPr>
        <p:spPr>
          <a:xfrm>
            <a:off x="2670532" y="3500154"/>
            <a:ext cx="12321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dirty="0">
                <a:solidFill>
                  <a:schemeClr val="bg1"/>
                </a:solidFill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11168248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7400" y="1045030"/>
            <a:ext cx="6546134" cy="455220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Implemente los métodos para generar valores Hash.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División: H(k) = k mod 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Knuth: H(k) = k*(k+3) mod 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Multiplicación: H(k) = </a:t>
            </a:r>
            <a:r>
              <a:rPr lang="es-MX" dirty="0" err="1"/>
              <a:t>floor</a:t>
            </a:r>
            <a:r>
              <a:rPr lang="es-MX" dirty="0"/>
              <a:t>(m(K*A mod 1)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Medio del cuadrado</a:t>
            </a:r>
          </a:p>
          <a:p>
            <a:pPr marL="914400" lvl="2" indent="0">
              <a:buNone/>
            </a:pPr>
            <a:r>
              <a:rPr lang="es-ES" dirty="0"/>
              <a:t>Se obtiene el cuadrado del número.</a:t>
            </a:r>
          </a:p>
          <a:p>
            <a:pPr marL="914400" lvl="2" indent="0">
              <a:buNone/>
            </a:pPr>
            <a:r>
              <a:rPr lang="es-ES" dirty="0"/>
              <a:t>Se extraen los –n– dígitos al centro.</a:t>
            </a:r>
          </a:p>
          <a:p>
            <a:pPr marL="914400" lvl="2" indent="0">
              <a:buNone/>
            </a:pPr>
            <a:r>
              <a:rPr lang="es-ES" dirty="0"/>
              <a:t>    n es el número de dígitos para el espacio – m –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Demuestre que método es el mejor para guardar valores enteros en una tabla con 1000 espacios.</a:t>
            </a:r>
          </a:p>
          <a:p>
            <a:pPr marL="971550" lvl="1" indent="-514350">
              <a:buFont typeface="+mj-lt"/>
              <a:buAutoNum type="arabicPeriod"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87027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ctionary">
            <a:extLst>
              <a:ext uri="{FF2B5EF4-FFF2-40B4-BE49-F238E27FC236}">
                <a16:creationId xmlns:a16="http://schemas.microsoft.com/office/drawing/2014/main" id="{9C3A524C-B51B-C165-C415-A5FD065E70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6895455" y="662781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Diccionarios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Métodos para organizar datos por medio de una llave.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AC8A379-F210-9D45-058E-571C724F28CF}"/>
              </a:ext>
            </a:extLst>
          </p:cNvPr>
          <p:cNvSpPr/>
          <p:nvPr/>
        </p:nvSpPr>
        <p:spPr>
          <a:xfrm>
            <a:off x="9163831" y="1988344"/>
            <a:ext cx="2191657" cy="2256971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7A8B7-4664-0BF1-43FF-5DCCDB7827BD}"/>
              </a:ext>
            </a:extLst>
          </p:cNvPr>
          <p:cNvSpPr/>
          <p:nvPr/>
        </p:nvSpPr>
        <p:spPr>
          <a:xfrm>
            <a:off x="7283719" y="214698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Key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2DFF7-0AC9-9235-DE5A-3A94B43E05C6}"/>
              </a:ext>
            </a:extLst>
          </p:cNvPr>
          <p:cNvSpPr/>
          <p:nvPr/>
        </p:nvSpPr>
        <p:spPr>
          <a:xfrm>
            <a:off x="7283719" y="278799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Key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05E054-6769-06DB-7386-7E71E85F3BC0}"/>
              </a:ext>
            </a:extLst>
          </p:cNvPr>
          <p:cNvSpPr/>
          <p:nvPr/>
        </p:nvSpPr>
        <p:spPr>
          <a:xfrm>
            <a:off x="7299151" y="342900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Key C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AAEFF31-9DE8-5A1D-4B38-3448C72EA6E6}"/>
              </a:ext>
            </a:extLst>
          </p:cNvPr>
          <p:cNvCxnSpPr>
            <a:cxnSpLocks/>
          </p:cNvCxnSpPr>
          <p:nvPr/>
        </p:nvCxnSpPr>
        <p:spPr>
          <a:xfrm flipV="1">
            <a:off x="8003345" y="2068286"/>
            <a:ext cx="1440012" cy="350781"/>
          </a:xfrm>
          <a:prstGeom prst="bentConnector3">
            <a:avLst>
              <a:gd name="adj1" fmla="val 2921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FCD52D1-35ED-042F-5EF8-D94CCC1D757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003345" y="2280557"/>
            <a:ext cx="1297331" cy="78320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83A3EA7-E1A3-CFFC-D547-FFCDEC9025AA}"/>
              </a:ext>
            </a:extLst>
          </p:cNvPr>
          <p:cNvCxnSpPr>
            <a:cxnSpLocks/>
          </p:cNvCxnSpPr>
          <p:nvPr/>
        </p:nvCxnSpPr>
        <p:spPr>
          <a:xfrm flipV="1">
            <a:off x="8026555" y="2635307"/>
            <a:ext cx="1152708" cy="1052966"/>
          </a:xfrm>
          <a:prstGeom prst="bentConnector3">
            <a:avLst>
              <a:gd name="adj1" fmla="val 717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574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ctionary">
            <a:extLst>
              <a:ext uri="{FF2B5EF4-FFF2-40B4-BE49-F238E27FC236}">
                <a16:creationId xmlns:a16="http://schemas.microsoft.com/office/drawing/2014/main" id="{9C3A524C-B51B-C165-C415-A5FD065E70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6895455" y="662781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Diccionarios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Métodos para organizar datos por medio de una llave.</a:t>
            </a:r>
          </a:p>
          <a:p>
            <a:pPr marL="0" indent="0">
              <a:buNone/>
            </a:pPr>
            <a:r>
              <a:rPr lang="es-MX" sz="2000" dirty="0"/>
              <a:t>La llave puede ser numérica o alfanumérica.</a:t>
            </a:r>
            <a:endParaRPr lang="es-MX" sz="1600" dirty="0"/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64ECAF9-1866-B942-4577-1C650603B002}"/>
              </a:ext>
            </a:extLst>
          </p:cNvPr>
          <p:cNvSpPr/>
          <p:nvPr/>
        </p:nvSpPr>
        <p:spPr>
          <a:xfrm>
            <a:off x="9163831" y="1988344"/>
            <a:ext cx="2191657" cy="2256971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E95064-F931-04D4-CC70-75C1B33EE25A}"/>
              </a:ext>
            </a:extLst>
          </p:cNvPr>
          <p:cNvSpPr/>
          <p:nvPr/>
        </p:nvSpPr>
        <p:spPr>
          <a:xfrm>
            <a:off x="7283719" y="214698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Hugo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A65F3-57B2-1804-344F-ACF9E8A54F7A}"/>
              </a:ext>
            </a:extLst>
          </p:cNvPr>
          <p:cNvSpPr/>
          <p:nvPr/>
        </p:nvSpPr>
        <p:spPr>
          <a:xfrm>
            <a:off x="7283719" y="278799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Paco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422BE-029B-1664-C23E-2B20F6207E7D}"/>
              </a:ext>
            </a:extLst>
          </p:cNvPr>
          <p:cNvSpPr/>
          <p:nvPr/>
        </p:nvSpPr>
        <p:spPr>
          <a:xfrm>
            <a:off x="7299151" y="342900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Luis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755C0F-9B14-E1FD-3CE8-0C77CE13B410}"/>
              </a:ext>
            </a:extLst>
          </p:cNvPr>
          <p:cNvCxnSpPr>
            <a:cxnSpLocks/>
          </p:cNvCxnSpPr>
          <p:nvPr/>
        </p:nvCxnSpPr>
        <p:spPr>
          <a:xfrm flipV="1">
            <a:off x="8003345" y="2068286"/>
            <a:ext cx="1440012" cy="350781"/>
          </a:xfrm>
          <a:prstGeom prst="bentConnector3">
            <a:avLst>
              <a:gd name="adj1" fmla="val 2921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C5552DD-DBFC-D8B0-27EB-9EA5B3173B9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003345" y="2280557"/>
            <a:ext cx="1297331" cy="78320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1168C0B-F4CB-D252-3925-80FB1B750D0C}"/>
              </a:ext>
            </a:extLst>
          </p:cNvPr>
          <p:cNvCxnSpPr>
            <a:cxnSpLocks/>
          </p:cNvCxnSpPr>
          <p:nvPr/>
        </p:nvCxnSpPr>
        <p:spPr>
          <a:xfrm flipV="1">
            <a:off x="8026555" y="2635307"/>
            <a:ext cx="1152708" cy="1052966"/>
          </a:xfrm>
          <a:prstGeom prst="bentConnector3">
            <a:avLst>
              <a:gd name="adj1" fmla="val 717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515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ctionary">
            <a:extLst>
              <a:ext uri="{FF2B5EF4-FFF2-40B4-BE49-F238E27FC236}">
                <a16:creationId xmlns:a16="http://schemas.microsoft.com/office/drawing/2014/main" id="{9C3A524C-B51B-C165-C415-A5FD065E70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6895455" y="662781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Diccionarios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Métodos para organizar datos por medio de una llave.</a:t>
            </a:r>
          </a:p>
          <a:p>
            <a:pPr marL="0" indent="0">
              <a:buNone/>
            </a:pPr>
            <a:r>
              <a:rPr lang="es-MX" sz="2000" dirty="0"/>
              <a:t>La llave puede ser numérica o alfanumérica.</a:t>
            </a:r>
          </a:p>
          <a:p>
            <a:pPr marL="0" indent="0">
              <a:buNone/>
            </a:pPr>
            <a:r>
              <a:rPr lang="es-MX" sz="2000" dirty="0"/>
              <a:t>Llaves únicas.</a:t>
            </a:r>
            <a:endParaRPr lang="es-MX" sz="1600" dirty="0"/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64ECAF9-1866-B942-4577-1C650603B002}"/>
              </a:ext>
            </a:extLst>
          </p:cNvPr>
          <p:cNvSpPr/>
          <p:nvPr/>
        </p:nvSpPr>
        <p:spPr>
          <a:xfrm>
            <a:off x="9163831" y="1988344"/>
            <a:ext cx="2191657" cy="2256971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E95064-F931-04D4-CC70-75C1B33EE25A}"/>
              </a:ext>
            </a:extLst>
          </p:cNvPr>
          <p:cNvSpPr/>
          <p:nvPr/>
        </p:nvSpPr>
        <p:spPr>
          <a:xfrm>
            <a:off x="7283719" y="214698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Hugo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A65F3-57B2-1804-344F-ACF9E8A54F7A}"/>
              </a:ext>
            </a:extLst>
          </p:cNvPr>
          <p:cNvSpPr/>
          <p:nvPr/>
        </p:nvSpPr>
        <p:spPr>
          <a:xfrm>
            <a:off x="7283719" y="278799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Paco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422BE-029B-1664-C23E-2B20F6207E7D}"/>
              </a:ext>
            </a:extLst>
          </p:cNvPr>
          <p:cNvSpPr/>
          <p:nvPr/>
        </p:nvSpPr>
        <p:spPr>
          <a:xfrm>
            <a:off x="7299151" y="342900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Luis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755C0F-9B14-E1FD-3CE8-0C77CE13B410}"/>
              </a:ext>
            </a:extLst>
          </p:cNvPr>
          <p:cNvCxnSpPr>
            <a:cxnSpLocks/>
          </p:cNvCxnSpPr>
          <p:nvPr/>
        </p:nvCxnSpPr>
        <p:spPr>
          <a:xfrm flipV="1">
            <a:off x="8003345" y="2068286"/>
            <a:ext cx="1440012" cy="350781"/>
          </a:xfrm>
          <a:prstGeom prst="bentConnector3">
            <a:avLst>
              <a:gd name="adj1" fmla="val 2921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C5552DD-DBFC-D8B0-27EB-9EA5B3173B9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003345" y="2280557"/>
            <a:ext cx="1297331" cy="78320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1168C0B-F4CB-D252-3925-80FB1B750D0C}"/>
              </a:ext>
            </a:extLst>
          </p:cNvPr>
          <p:cNvCxnSpPr>
            <a:cxnSpLocks/>
          </p:cNvCxnSpPr>
          <p:nvPr/>
        </p:nvCxnSpPr>
        <p:spPr>
          <a:xfrm flipV="1">
            <a:off x="8026555" y="2635307"/>
            <a:ext cx="1152708" cy="1052966"/>
          </a:xfrm>
          <a:prstGeom prst="bentConnector3">
            <a:avLst>
              <a:gd name="adj1" fmla="val 717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FC7612-0EAE-EF5C-FBA8-EAB22D9A34DD}"/>
              </a:ext>
            </a:extLst>
          </p:cNvPr>
          <p:cNvSpPr/>
          <p:nvPr/>
        </p:nvSpPr>
        <p:spPr>
          <a:xfrm>
            <a:off x="7283719" y="4070009"/>
            <a:ext cx="719626" cy="551543"/>
          </a:xfrm>
          <a:prstGeom prst="rect">
            <a:avLst/>
          </a:prstGeom>
          <a:pattFill prst="dkUp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Paco</a:t>
            </a:r>
          </a:p>
        </p:txBody>
      </p:sp>
    </p:spTree>
    <p:extLst>
      <p:ext uri="{BB962C8B-B14F-4D97-AF65-F5344CB8AC3E}">
        <p14:creationId xmlns:p14="http://schemas.microsoft.com/office/powerpoint/2010/main" val="3092458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  <a:p>
            <a:pPr lvl="1"/>
            <a:r>
              <a:rPr lang="es-MX" sz="1600" dirty="0"/>
              <a:t>Pop – Extra el elemento de arriba.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Pop(); // A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964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ctionary">
            <a:extLst>
              <a:ext uri="{FF2B5EF4-FFF2-40B4-BE49-F238E27FC236}">
                <a16:creationId xmlns:a16="http://schemas.microsoft.com/office/drawing/2014/main" id="{9C3A524C-B51B-C165-C415-A5FD065E70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6895455" y="662781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03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Diccionarios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4" y="1651022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Métodos para organizar datos por medio de una llave.</a:t>
            </a:r>
          </a:p>
          <a:p>
            <a:pPr marL="0" indent="0">
              <a:buNone/>
            </a:pPr>
            <a:r>
              <a:rPr lang="es-MX" sz="2000" dirty="0"/>
              <a:t>La llave puede ser numérica o alfanumérica.</a:t>
            </a:r>
          </a:p>
          <a:p>
            <a:pPr marL="0" indent="0">
              <a:buNone/>
            </a:pPr>
            <a:r>
              <a:rPr lang="es-MX" sz="2000" dirty="0"/>
              <a:t>Llaves únicas.</a:t>
            </a:r>
          </a:p>
          <a:p>
            <a:pPr marL="0" indent="0">
              <a:buNone/>
            </a:pPr>
            <a:r>
              <a:rPr lang="es-MX" sz="2000" dirty="0"/>
              <a:t>Las llaves pueden estar ordenadas.</a:t>
            </a:r>
            <a:endParaRPr lang="es-MX" sz="1600" dirty="0"/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64ECAF9-1866-B942-4577-1C650603B002}"/>
              </a:ext>
            </a:extLst>
          </p:cNvPr>
          <p:cNvSpPr/>
          <p:nvPr/>
        </p:nvSpPr>
        <p:spPr>
          <a:xfrm>
            <a:off x="9163831" y="1988344"/>
            <a:ext cx="2191657" cy="2256971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E95064-F931-04D4-CC70-75C1B33EE25A}"/>
              </a:ext>
            </a:extLst>
          </p:cNvPr>
          <p:cNvSpPr/>
          <p:nvPr/>
        </p:nvSpPr>
        <p:spPr>
          <a:xfrm>
            <a:off x="7283719" y="214698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Hugo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A65F3-57B2-1804-344F-ACF9E8A54F7A}"/>
              </a:ext>
            </a:extLst>
          </p:cNvPr>
          <p:cNvSpPr/>
          <p:nvPr/>
        </p:nvSpPr>
        <p:spPr>
          <a:xfrm>
            <a:off x="7283719" y="278799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Luis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422BE-029B-1664-C23E-2B20F6207E7D}"/>
              </a:ext>
            </a:extLst>
          </p:cNvPr>
          <p:cNvSpPr/>
          <p:nvPr/>
        </p:nvSpPr>
        <p:spPr>
          <a:xfrm>
            <a:off x="7299151" y="3429000"/>
            <a:ext cx="719626" cy="55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Paco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755C0F-9B14-E1FD-3CE8-0C77CE13B410}"/>
              </a:ext>
            </a:extLst>
          </p:cNvPr>
          <p:cNvCxnSpPr>
            <a:cxnSpLocks/>
          </p:cNvCxnSpPr>
          <p:nvPr/>
        </p:nvCxnSpPr>
        <p:spPr>
          <a:xfrm flipV="1">
            <a:off x="8003345" y="2068286"/>
            <a:ext cx="1440012" cy="350781"/>
          </a:xfrm>
          <a:prstGeom prst="bentConnector3">
            <a:avLst>
              <a:gd name="adj1" fmla="val 2921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C5552DD-DBFC-D8B0-27EB-9EA5B3173B95}"/>
              </a:ext>
            </a:extLst>
          </p:cNvPr>
          <p:cNvCxnSpPr>
            <a:cxnSpLocks/>
          </p:cNvCxnSpPr>
          <p:nvPr/>
        </p:nvCxnSpPr>
        <p:spPr>
          <a:xfrm flipV="1">
            <a:off x="8003345" y="2280557"/>
            <a:ext cx="1297331" cy="128995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1168C0B-F4CB-D252-3925-80FB1B750D0C}"/>
              </a:ext>
            </a:extLst>
          </p:cNvPr>
          <p:cNvCxnSpPr>
            <a:cxnSpLocks/>
          </p:cNvCxnSpPr>
          <p:nvPr/>
        </p:nvCxnSpPr>
        <p:spPr>
          <a:xfrm flipV="1">
            <a:off x="8018777" y="2635307"/>
            <a:ext cx="1160486" cy="390922"/>
          </a:xfrm>
          <a:prstGeom prst="bentConnector3">
            <a:avLst>
              <a:gd name="adj1" fmla="val 7063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3075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s-MX" dirty="0"/>
              <a:t>Implemente un diccionario para guardar una lista de teléfonos utilice el nombre de la persona como llave.</a:t>
            </a:r>
          </a:p>
          <a:p>
            <a:pPr marL="0" indent="0">
              <a:buNone/>
            </a:pPr>
            <a:r>
              <a:rPr lang="es-MX" dirty="0"/>
              <a:t>      El código debe demostrar: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s-MX" dirty="0"/>
              <a:t>Inserción de valores.</a:t>
            </a:r>
          </a:p>
          <a:p>
            <a:pPr marL="971550" lvl="1" indent="-514350">
              <a:buFont typeface="+mj-lt"/>
              <a:buAutoNum type="alphaUcPeriod"/>
            </a:pPr>
            <a:r>
              <a:rPr lang="es-MX" dirty="0"/>
              <a:t>Búsqueda de valores.</a:t>
            </a:r>
          </a:p>
          <a:p>
            <a:pPr marL="971550" lvl="1" indent="-514350">
              <a:buFont typeface="+mj-lt"/>
              <a:buAutoNum type="alphaUcPeriod"/>
            </a:pPr>
            <a:r>
              <a:rPr lang="es-MX" dirty="0"/>
              <a:t>Desplegar todo el diccionario.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1414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Enqueue(int data)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15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Enqueue(1);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673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9525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Enqueue(10);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6CCC6-FAF4-DEDA-8509-FBE86E9025E8}"/>
              </a:ext>
            </a:extLst>
          </p:cNvPr>
          <p:cNvSpPr/>
          <p:nvPr/>
        </p:nvSpPr>
        <p:spPr>
          <a:xfrm>
            <a:off x="4004945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8806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int Dequeue()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6CCC6-FAF4-DEDA-8509-FBE86E9025E8}"/>
              </a:ext>
            </a:extLst>
          </p:cNvPr>
          <p:cNvSpPr/>
          <p:nvPr/>
        </p:nvSpPr>
        <p:spPr>
          <a:xfrm>
            <a:off x="4004945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259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3AFFC-F049-6854-3789-431880173262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2272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14D53-31F9-88F6-754B-1C22182F69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2290"/>
          <a:stretch/>
        </p:blipFill>
        <p:spPr>
          <a:xfrm>
            <a:off x="-1528" y="0"/>
            <a:ext cx="12179011" cy="601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2625-6256-6A32-0940-BF4D8834B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84526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Estructuras de datos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94C23-C529-2470-9701-61B35781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1733"/>
            <a:ext cx="9144000" cy="2873903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Pilas y colas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Colas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Listas enlazadas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Listas doblemente enlazadas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Arboles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Hash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Diccionarios</a:t>
            </a:r>
          </a:p>
        </p:txBody>
      </p:sp>
    </p:spTree>
    <p:extLst>
      <p:ext uri="{BB962C8B-B14F-4D97-AF65-F5344CB8AC3E}">
        <p14:creationId xmlns:p14="http://schemas.microsoft.com/office/powerpoint/2010/main" val="28823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011B7A-3752-1554-AF88-0FE547C0458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5665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cola soporta dos operaciones básicas.</a:t>
            </a:r>
          </a:p>
          <a:p>
            <a:pPr lvl="1"/>
            <a:r>
              <a:rPr lang="es-MX" sz="1600" dirty="0" err="1"/>
              <a:t>Enqueue</a:t>
            </a:r>
            <a:r>
              <a:rPr lang="es-MX" sz="1600" dirty="0"/>
              <a:t> – Coloca un elemento en la parte superior de la cola.</a:t>
            </a:r>
          </a:p>
          <a:p>
            <a:pPr lvl="1"/>
            <a:r>
              <a:rPr lang="es-MX" sz="1600" dirty="0" err="1"/>
              <a:t>Dequeue</a:t>
            </a:r>
            <a:r>
              <a:rPr lang="es-MX" sz="1600" dirty="0"/>
              <a:t> – Extrae el primer elemento en la cola.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A = Dequeue(); // A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8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Identifique el tipo de estructura adecuado para cada caso:</a:t>
            </a:r>
          </a:p>
          <a:p>
            <a:pPr lvl="1"/>
            <a:r>
              <a:rPr lang="es-MX" sz="2000" dirty="0"/>
              <a:t>Implementación de una calculadora utilizando notación prefija.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12BE6-26F4-3014-2B0D-FAA9BE5CF6A6}"/>
              </a:ext>
            </a:extLst>
          </p:cNvPr>
          <p:cNvSpPr txBox="1"/>
          <p:nvPr/>
        </p:nvSpPr>
        <p:spPr>
          <a:xfrm>
            <a:off x="3930422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812D3-9861-0A26-AD93-90825407E3E8}"/>
              </a:ext>
            </a:extLst>
          </p:cNvPr>
          <p:cNvSpPr txBox="1"/>
          <p:nvPr/>
        </p:nvSpPr>
        <p:spPr>
          <a:xfrm>
            <a:off x="4329953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74B76-A9F8-4C1A-D353-B3133FCEA7F1}"/>
              </a:ext>
            </a:extLst>
          </p:cNvPr>
          <p:cNvSpPr txBox="1"/>
          <p:nvPr/>
        </p:nvSpPr>
        <p:spPr>
          <a:xfrm>
            <a:off x="4729484" y="4814046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87077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Identifique el tipo de estructura adecuado para cada caso:</a:t>
            </a:r>
          </a:p>
          <a:p>
            <a:pPr lvl="1"/>
            <a:r>
              <a:rPr lang="es-MX" sz="2000" dirty="0"/>
              <a:t>Implementación de una calculadora utilizando notación prefija.</a:t>
            </a:r>
          </a:p>
          <a:p>
            <a:pPr lvl="1"/>
            <a:r>
              <a:rPr lang="es-MX" sz="2000" dirty="0"/>
              <a:t>Implementación de una calculadora utilizando notación postfija.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7D458-E069-0F8A-57E5-62726BFD9208}"/>
              </a:ext>
            </a:extLst>
          </p:cNvPr>
          <p:cNvSpPr txBox="1"/>
          <p:nvPr/>
        </p:nvSpPr>
        <p:spPr>
          <a:xfrm>
            <a:off x="3930422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352D-B00B-4A15-770C-8BEE9C215E17}"/>
              </a:ext>
            </a:extLst>
          </p:cNvPr>
          <p:cNvSpPr txBox="1"/>
          <p:nvPr/>
        </p:nvSpPr>
        <p:spPr>
          <a:xfrm>
            <a:off x="4329953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2FA88-767D-5C43-F055-565E94E71D3C}"/>
              </a:ext>
            </a:extLst>
          </p:cNvPr>
          <p:cNvSpPr txBox="1"/>
          <p:nvPr/>
        </p:nvSpPr>
        <p:spPr>
          <a:xfrm>
            <a:off x="4729484" y="4814046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4328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Identifique el tipo de estructura adecuado para cada caso:</a:t>
            </a:r>
          </a:p>
          <a:p>
            <a:pPr lvl="1"/>
            <a:r>
              <a:rPr lang="es-MX" sz="2000" dirty="0"/>
              <a:t>Implementación de una calculadora utilizando notación prefija.</a:t>
            </a:r>
          </a:p>
          <a:p>
            <a:pPr lvl="1"/>
            <a:r>
              <a:rPr lang="es-MX" sz="2000" dirty="0"/>
              <a:t>Implementación de una calculadora utilizando notación postfija.</a:t>
            </a:r>
          </a:p>
          <a:p>
            <a:pPr lvl="1"/>
            <a:r>
              <a:rPr lang="es-MX" sz="2000" dirty="0"/>
              <a:t>Implementación de una calculadora utilizando notación infija.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022F-A8CC-B9CD-1222-9BC02EC0F220}"/>
              </a:ext>
            </a:extLst>
          </p:cNvPr>
          <p:cNvSpPr txBox="1"/>
          <p:nvPr/>
        </p:nvSpPr>
        <p:spPr>
          <a:xfrm>
            <a:off x="3930422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128C5-7CF3-3CFC-0061-4633558FCC18}"/>
              </a:ext>
            </a:extLst>
          </p:cNvPr>
          <p:cNvSpPr txBox="1"/>
          <p:nvPr/>
        </p:nvSpPr>
        <p:spPr>
          <a:xfrm>
            <a:off x="4329953" y="4814047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83208-3EF7-1457-CA7D-CB8490FE3A2A}"/>
              </a:ext>
            </a:extLst>
          </p:cNvPr>
          <p:cNvSpPr txBox="1"/>
          <p:nvPr/>
        </p:nvSpPr>
        <p:spPr>
          <a:xfrm>
            <a:off x="4729484" y="4814046"/>
            <a:ext cx="39953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1547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dirty="0"/>
              <a:t>Implemente las funciones necesarias según se especifica, el universo de valores a utilizar son números del 0 al 9 y los operadores ‘+’ y ‘-’.</a:t>
            </a:r>
          </a:p>
          <a:p>
            <a:pPr marL="0" indent="0">
              <a:buNone/>
            </a:pP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Implemente, mediante arreglos o memoria dinámica, las funciones para implementar pilas y colas. [60%].</a:t>
            </a:r>
          </a:p>
          <a:p>
            <a:pPr marL="514350" indent="-514350">
              <a:buAutoNum type="arabicParenR"/>
            </a:pP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 una calculadora utilizando la notación prefija [+40%].</a:t>
            </a:r>
          </a:p>
        </p:txBody>
      </p:sp>
    </p:spTree>
    <p:extLst>
      <p:ext uri="{BB962C8B-B14F-4D97-AF65-F5344CB8AC3E}">
        <p14:creationId xmlns:p14="http://schemas.microsoft.com/office/powerpoint/2010/main" val="560810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Listas enlazadas (</a:t>
            </a:r>
            <a:r>
              <a:rPr lang="es-MX" dirty="0" err="1"/>
              <a:t>linked</a:t>
            </a:r>
            <a:r>
              <a:rPr lang="es-MX" dirty="0"/>
              <a:t> </a:t>
            </a:r>
            <a:r>
              <a:rPr lang="es-MX" dirty="0" err="1"/>
              <a:t>lists</a:t>
            </a:r>
            <a:r>
              <a:rPr lang="es-MX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400" dirty="0"/>
              <a:t>Estructuras para almacenar y recuperar información.</a:t>
            </a:r>
          </a:p>
          <a:p>
            <a:r>
              <a:rPr lang="es-MX" sz="2400" dirty="0"/>
              <a:t>Permiten recorrer la información en:</a:t>
            </a:r>
          </a:p>
          <a:p>
            <a:pPr lvl="1"/>
            <a:r>
              <a:rPr lang="es-MX" sz="1800" dirty="0"/>
              <a:t>Un sentido – Simplemente enlazadas.</a:t>
            </a:r>
          </a:p>
          <a:p>
            <a:pPr lvl="1"/>
            <a:r>
              <a:rPr lang="es-MX" sz="1800" dirty="0"/>
              <a:t>Dos sentidos – Doblemente enlazadas.</a:t>
            </a:r>
          </a:p>
          <a:p>
            <a:r>
              <a:rPr lang="es-MX" sz="2200" dirty="0"/>
              <a:t>Implementadas mediante estructuras y memoria dinámica (usualmente).</a:t>
            </a:r>
          </a:p>
          <a:p>
            <a:r>
              <a:rPr lang="es-MX" sz="2200" dirty="0"/>
              <a:t>Es posible insertar elementos:</a:t>
            </a:r>
          </a:p>
          <a:p>
            <a:pPr lvl="1"/>
            <a:r>
              <a:rPr lang="es-MX" sz="1800" dirty="0"/>
              <a:t>Al inicio de la lista.</a:t>
            </a:r>
          </a:p>
          <a:p>
            <a:pPr lvl="1"/>
            <a:r>
              <a:rPr lang="es-MX" sz="1800" dirty="0"/>
              <a:t>En medio de la lista.</a:t>
            </a:r>
          </a:p>
          <a:p>
            <a:pPr lvl="1"/>
            <a:r>
              <a:rPr lang="es-MX" sz="1800" dirty="0"/>
              <a:t>Al final de la lista.</a:t>
            </a:r>
          </a:p>
          <a:p>
            <a:r>
              <a:rPr lang="es-MX" sz="2200" dirty="0"/>
              <a:t>Se pueden eliminar elementos en medio de la lista.</a:t>
            </a:r>
          </a:p>
        </p:txBody>
      </p:sp>
    </p:spTree>
    <p:extLst>
      <p:ext uri="{BB962C8B-B14F-4D97-AF65-F5344CB8AC3E}">
        <p14:creationId xmlns:p14="http://schemas.microsoft.com/office/powerpoint/2010/main" val="2457734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Listas enlazadas (</a:t>
            </a:r>
            <a:r>
              <a:rPr lang="es-MX" dirty="0" err="1"/>
              <a:t>linked</a:t>
            </a:r>
            <a:r>
              <a:rPr lang="es-MX" dirty="0"/>
              <a:t> </a:t>
            </a:r>
            <a:r>
              <a:rPr lang="es-MX" dirty="0" err="1"/>
              <a:t>lists</a:t>
            </a:r>
            <a:r>
              <a:rPr lang="es-MX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Arquitectura básica de una lista sencilla.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BE5E18-B57E-D160-D800-77E577C84BD5}"/>
              </a:ext>
            </a:extLst>
          </p:cNvPr>
          <p:cNvGrpSpPr/>
          <p:nvPr/>
        </p:nvGrpSpPr>
        <p:grpSpPr>
          <a:xfrm>
            <a:off x="860116" y="3055680"/>
            <a:ext cx="10471768" cy="1227183"/>
            <a:chOff x="860116" y="2814605"/>
            <a:chExt cx="10471768" cy="12271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0A6E1C-B119-F2F5-8A9D-5886AA6E4911}"/>
                </a:ext>
              </a:extLst>
            </p:cNvPr>
            <p:cNvGrpSpPr/>
            <p:nvPr/>
          </p:nvGrpSpPr>
          <p:grpSpPr>
            <a:xfrm>
              <a:off x="2003368" y="3117939"/>
              <a:ext cx="1524000" cy="622122"/>
              <a:chOff x="1813560" y="2684958"/>
              <a:chExt cx="1524000" cy="62212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85DD135-DA81-2570-63EC-AAC5E9CD5F8E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D0A72CB-FCF1-2E00-21EE-F46DEAAD748E}"/>
                  </a:ext>
                </a:extLst>
              </p:cNvPr>
              <p:cNvSpPr/>
              <p:nvPr/>
            </p:nvSpPr>
            <p:spPr>
              <a:xfrm>
                <a:off x="2857500" y="2684958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007092-484C-AAAF-0F06-7B00ADCA71D2}"/>
                </a:ext>
              </a:extLst>
            </p:cNvPr>
            <p:cNvGrpSpPr/>
            <p:nvPr/>
          </p:nvGrpSpPr>
          <p:grpSpPr>
            <a:xfrm>
              <a:off x="3961708" y="3117939"/>
              <a:ext cx="1524000" cy="622122"/>
              <a:chOff x="1813560" y="2684958"/>
              <a:chExt cx="1524000" cy="62212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CE10808-256B-3E89-40A9-88A45D560B3B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388D9E3-90A7-5460-6567-A9EEDF361060}"/>
                  </a:ext>
                </a:extLst>
              </p:cNvPr>
              <p:cNvSpPr/>
              <p:nvPr/>
            </p:nvSpPr>
            <p:spPr>
              <a:xfrm>
                <a:off x="2857500" y="2684958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1B3F95-2838-A1B0-1BA4-4A188576B0FC}"/>
                </a:ext>
              </a:extLst>
            </p:cNvPr>
            <p:cNvGrpSpPr/>
            <p:nvPr/>
          </p:nvGrpSpPr>
          <p:grpSpPr>
            <a:xfrm>
              <a:off x="5920048" y="2814605"/>
              <a:ext cx="2369820" cy="1227183"/>
              <a:chOff x="1813560" y="2684957"/>
              <a:chExt cx="1524000" cy="62212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105412-DA58-0785-2C4C-74290450B3AD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403B80-76B6-7281-1BF8-3D634EC555AF}"/>
                  </a:ext>
                </a:extLst>
              </p:cNvPr>
              <p:cNvSpPr/>
              <p:nvPr/>
            </p:nvSpPr>
            <p:spPr>
              <a:xfrm>
                <a:off x="2857500" y="2684957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7A07251-65E1-EAF2-F6ED-DDA7D9B823F9}"/>
                </a:ext>
              </a:extLst>
            </p:cNvPr>
            <p:cNvCxnSpPr/>
            <p:nvPr/>
          </p:nvCxnSpPr>
          <p:spPr>
            <a:xfrm>
              <a:off x="5245678" y="3416947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5C4136-7720-E52D-2013-7A711F80588F}"/>
                </a:ext>
              </a:extLst>
            </p:cNvPr>
            <p:cNvGrpSpPr/>
            <p:nvPr/>
          </p:nvGrpSpPr>
          <p:grpSpPr>
            <a:xfrm>
              <a:off x="8661826" y="3106533"/>
              <a:ext cx="1524000" cy="627178"/>
              <a:chOff x="1813560" y="2679902"/>
              <a:chExt cx="1524000" cy="62717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248339D-AFAD-850D-BEEF-7E1C4AD6D01E}"/>
                  </a:ext>
                </a:extLst>
              </p:cNvPr>
              <p:cNvSpPr/>
              <p:nvPr/>
            </p:nvSpPr>
            <p:spPr>
              <a:xfrm>
                <a:off x="1813560" y="2684958"/>
                <a:ext cx="1043940" cy="622122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631D32-2FD9-D226-87CE-6A6A162A4C62}"/>
                  </a:ext>
                </a:extLst>
              </p:cNvPr>
              <p:cNvSpPr/>
              <p:nvPr/>
            </p:nvSpPr>
            <p:spPr>
              <a:xfrm>
                <a:off x="2857500" y="2679902"/>
                <a:ext cx="480060" cy="62717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FD1953-9DE6-6FB2-6B16-43C6BF0B76ED}"/>
                </a:ext>
              </a:extLst>
            </p:cNvPr>
            <p:cNvCxnSpPr/>
            <p:nvPr/>
          </p:nvCxnSpPr>
          <p:spPr>
            <a:xfrm>
              <a:off x="8019358" y="3434703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A1D17F-AF86-4BBF-A917-CCF04F9DF9CD}"/>
                </a:ext>
              </a:extLst>
            </p:cNvPr>
            <p:cNvGrpSpPr/>
            <p:nvPr/>
          </p:nvGrpSpPr>
          <p:grpSpPr>
            <a:xfrm>
              <a:off x="860116" y="3105886"/>
              <a:ext cx="1154430" cy="622122"/>
              <a:chOff x="801104" y="3111589"/>
              <a:chExt cx="1154430" cy="62212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F0CA52-8831-6A28-5933-0CECF170763A}"/>
                  </a:ext>
                </a:extLst>
              </p:cNvPr>
              <p:cNvSpPr/>
              <p:nvPr/>
            </p:nvSpPr>
            <p:spPr>
              <a:xfrm>
                <a:off x="801104" y="3111589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2800" b="1" dirty="0">
                    <a:solidFill>
                      <a:schemeClr val="tx1"/>
                    </a:solidFill>
                  </a:rPr>
                  <a:t>H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9DA0F37-BBAD-9BB6-A0A0-F5C7F43D2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1164" y="3416947"/>
                <a:ext cx="674370" cy="0"/>
              </a:xfrm>
              <a:prstGeom prst="straightConnector1">
                <a:avLst/>
              </a:prstGeom>
              <a:ln w="76200"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F181D0-82B3-D66E-AEB2-DB0AAFA6C7AF}"/>
                </a:ext>
              </a:extLst>
            </p:cNvPr>
            <p:cNvGrpSpPr/>
            <p:nvPr/>
          </p:nvGrpSpPr>
          <p:grpSpPr>
            <a:xfrm>
              <a:off x="10141351" y="3100183"/>
              <a:ext cx="1190533" cy="622122"/>
              <a:chOff x="1121233" y="1839580"/>
              <a:chExt cx="1190533" cy="62212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DE71EF1-9367-05B6-4E8F-D8D5B829E033}"/>
                  </a:ext>
                </a:extLst>
              </p:cNvPr>
              <p:cNvSpPr/>
              <p:nvPr/>
            </p:nvSpPr>
            <p:spPr>
              <a:xfrm>
                <a:off x="1831706" y="1839580"/>
                <a:ext cx="480060" cy="62212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2800" b="1" dirty="0">
                    <a:solidFill>
                      <a:schemeClr val="tx1"/>
                    </a:solidFill>
                  </a:rPr>
                  <a:t>T</a:t>
                </a:r>
                <a:endParaRPr lang="es-MX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44B3D17-C1E6-7A8B-DD3F-3BE08452FECC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1121233" y="2150641"/>
                <a:ext cx="710473" cy="0"/>
              </a:xfrm>
              <a:prstGeom prst="straightConnector1">
                <a:avLst/>
              </a:prstGeom>
              <a:ln w="76200"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1CA8D4-D5FD-A0DE-44D9-C6C9077920A2}"/>
                </a:ext>
              </a:extLst>
            </p:cNvPr>
            <p:cNvCxnSpPr/>
            <p:nvPr/>
          </p:nvCxnSpPr>
          <p:spPr>
            <a:xfrm>
              <a:off x="3297730" y="3429000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5B01A67-FF20-26F4-A91F-3BAC6B701BAB}"/>
              </a:ext>
            </a:extLst>
          </p:cNvPr>
          <p:cNvSpPr/>
          <p:nvPr/>
        </p:nvSpPr>
        <p:spPr>
          <a:xfrm>
            <a:off x="2119746" y="4694604"/>
            <a:ext cx="1737360" cy="839637"/>
          </a:xfrm>
          <a:prstGeom prst="wedgeRectCallout">
            <a:avLst>
              <a:gd name="adj1" fmla="val 198977"/>
              <a:gd name="adj2" fmla="val -1636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Datos, uno o más (estructura)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1929A43-A6EA-C004-9F2D-42DC8692700B}"/>
              </a:ext>
            </a:extLst>
          </p:cNvPr>
          <p:cNvSpPr/>
          <p:nvPr/>
        </p:nvSpPr>
        <p:spPr>
          <a:xfrm>
            <a:off x="9236420" y="4694604"/>
            <a:ext cx="2095464" cy="874391"/>
          </a:xfrm>
          <a:prstGeom prst="wedgeRectCallout">
            <a:avLst>
              <a:gd name="adj1" fmla="val -109760"/>
              <a:gd name="adj2" fmla="val -1261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Apuntador al siguiente nodo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3A8B0F-D617-8BBB-52EE-8C75C48D0F2C}"/>
              </a:ext>
            </a:extLst>
          </p:cNvPr>
          <p:cNvSpPr/>
          <p:nvPr/>
        </p:nvSpPr>
        <p:spPr>
          <a:xfrm>
            <a:off x="838200" y="2286524"/>
            <a:ext cx="10493684" cy="688993"/>
          </a:xfrm>
          <a:prstGeom prst="rightArrow">
            <a:avLst>
              <a:gd name="adj1" fmla="val 5241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Solo un sentido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E579743-456A-A41A-A5E6-60083F3B53AF}"/>
              </a:ext>
            </a:extLst>
          </p:cNvPr>
          <p:cNvGrpSpPr/>
          <p:nvPr/>
        </p:nvGrpSpPr>
        <p:grpSpPr>
          <a:xfrm>
            <a:off x="9660721" y="3762713"/>
            <a:ext cx="562728" cy="794430"/>
            <a:chOff x="9658990" y="3429000"/>
            <a:chExt cx="562728" cy="79443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7D84AF8-35E8-FB55-C1DA-6761A8830037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C45B7C5E-F68B-323C-6465-44C173AE36AB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23874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1B3F95-2838-A1B0-1BA4-4A188576B0FC}"/>
              </a:ext>
            </a:extLst>
          </p:cNvPr>
          <p:cNvGrpSpPr/>
          <p:nvPr/>
        </p:nvGrpSpPr>
        <p:grpSpPr>
          <a:xfrm>
            <a:off x="5920048" y="3055680"/>
            <a:ext cx="2369820" cy="1227183"/>
            <a:chOff x="1813560" y="2684957"/>
            <a:chExt cx="1524000" cy="62212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F105412-DA58-0785-2C4C-74290450B3AD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403B80-76B6-7281-1BF8-3D634EC555AF}"/>
                </a:ext>
              </a:extLst>
            </p:cNvPr>
            <p:cNvSpPr/>
            <p:nvPr/>
          </p:nvSpPr>
          <p:spPr>
            <a:xfrm>
              <a:off x="2857500" y="2684957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9828AA-F8CC-236E-7DB6-47527FD3CCD9}"/>
              </a:ext>
            </a:extLst>
          </p:cNvPr>
          <p:cNvGrpSpPr/>
          <p:nvPr/>
        </p:nvGrpSpPr>
        <p:grpSpPr>
          <a:xfrm>
            <a:off x="3967047" y="3357925"/>
            <a:ext cx="1524000" cy="627825"/>
            <a:chOff x="1813560" y="2684958"/>
            <a:chExt cx="1524000" cy="6278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B860C6-AA37-69D9-9C43-B53134D2F53B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18D8D5-CCB2-9247-28F0-E061C238191F}"/>
                </a:ext>
              </a:extLst>
            </p:cNvPr>
            <p:cNvSpPr/>
            <p:nvPr/>
          </p:nvSpPr>
          <p:spPr>
            <a:xfrm>
              <a:off x="2857500" y="2684958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BAE776-B97E-9733-0DF5-BBD57063639C}"/>
                </a:ext>
              </a:extLst>
            </p:cNvPr>
            <p:cNvSpPr/>
            <p:nvPr/>
          </p:nvSpPr>
          <p:spPr>
            <a:xfrm>
              <a:off x="1814052" y="2684958"/>
              <a:ext cx="480060" cy="62782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07FBB-EFA6-00F0-98AA-6F2797702462}"/>
              </a:ext>
            </a:extLst>
          </p:cNvPr>
          <p:cNvGrpSpPr/>
          <p:nvPr/>
        </p:nvGrpSpPr>
        <p:grpSpPr>
          <a:xfrm>
            <a:off x="8661826" y="3357925"/>
            <a:ext cx="1524000" cy="627825"/>
            <a:chOff x="1813560" y="2684958"/>
            <a:chExt cx="1524000" cy="6278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D35BD4-6B83-4236-BCB3-EAFC05C81417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4D3FE6-52CF-0790-FC4D-9B8CD752AB8F}"/>
                </a:ext>
              </a:extLst>
            </p:cNvPr>
            <p:cNvSpPr/>
            <p:nvPr/>
          </p:nvSpPr>
          <p:spPr>
            <a:xfrm>
              <a:off x="2857500" y="2684958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CF65E1-68C9-0690-66BC-776A48E9F51A}"/>
                </a:ext>
              </a:extLst>
            </p:cNvPr>
            <p:cNvSpPr/>
            <p:nvPr/>
          </p:nvSpPr>
          <p:spPr>
            <a:xfrm>
              <a:off x="1814052" y="2684958"/>
              <a:ext cx="480060" cy="62782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4AEB2736-4605-C604-03D5-0A723D1AE939}"/>
              </a:ext>
            </a:extLst>
          </p:cNvPr>
          <p:cNvSpPr/>
          <p:nvPr/>
        </p:nvSpPr>
        <p:spPr>
          <a:xfrm>
            <a:off x="838200" y="2286522"/>
            <a:ext cx="10493684" cy="6889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Doble sentido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Listas enlazadas (</a:t>
            </a:r>
            <a:r>
              <a:rPr lang="es-MX" dirty="0" err="1"/>
              <a:t>linked</a:t>
            </a:r>
            <a:r>
              <a:rPr lang="es-MX" dirty="0"/>
              <a:t> </a:t>
            </a:r>
            <a:r>
              <a:rPr lang="es-MX" dirty="0" err="1"/>
              <a:t>lists</a:t>
            </a:r>
            <a:r>
              <a:rPr lang="es-MX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Arquitectura básica de una lista doblemente enlazada.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A6E1C-B119-F2F5-8A9D-5886AA6E4911}"/>
              </a:ext>
            </a:extLst>
          </p:cNvPr>
          <p:cNvGrpSpPr/>
          <p:nvPr/>
        </p:nvGrpSpPr>
        <p:grpSpPr>
          <a:xfrm>
            <a:off x="2003368" y="3359014"/>
            <a:ext cx="1524000" cy="627825"/>
            <a:chOff x="1813560" y="2684958"/>
            <a:chExt cx="1524000" cy="62782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5DD135-DA81-2570-63EC-AAC5E9CD5F8E}"/>
                </a:ext>
              </a:extLst>
            </p:cNvPr>
            <p:cNvSpPr/>
            <p:nvPr/>
          </p:nvSpPr>
          <p:spPr>
            <a:xfrm>
              <a:off x="1813560" y="2684958"/>
              <a:ext cx="1043940" cy="62212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0A72CB-FCF1-2E00-21EE-F46DEAAD748E}"/>
                </a:ext>
              </a:extLst>
            </p:cNvPr>
            <p:cNvSpPr/>
            <p:nvPr/>
          </p:nvSpPr>
          <p:spPr>
            <a:xfrm>
              <a:off x="2857500" y="2684958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2223D2-0D4B-9F34-51BD-C059B6235CC6}"/>
                </a:ext>
              </a:extLst>
            </p:cNvPr>
            <p:cNvSpPr/>
            <p:nvPr/>
          </p:nvSpPr>
          <p:spPr>
            <a:xfrm>
              <a:off x="1814052" y="2684958"/>
              <a:ext cx="480060" cy="62782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A07251-65E1-EAF2-F6ED-DDA7D9B823F9}"/>
              </a:ext>
            </a:extLst>
          </p:cNvPr>
          <p:cNvCxnSpPr/>
          <p:nvPr/>
        </p:nvCxnSpPr>
        <p:spPr>
          <a:xfrm>
            <a:off x="5245678" y="3500075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FD1953-9DE6-6FB2-6B16-43C6BF0B76ED}"/>
              </a:ext>
            </a:extLst>
          </p:cNvPr>
          <p:cNvCxnSpPr/>
          <p:nvPr/>
        </p:nvCxnSpPr>
        <p:spPr>
          <a:xfrm>
            <a:off x="8019358" y="3517831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A1D17F-AF86-4BBF-A917-CCF04F9DF9CD}"/>
              </a:ext>
            </a:extLst>
          </p:cNvPr>
          <p:cNvGrpSpPr/>
          <p:nvPr/>
        </p:nvGrpSpPr>
        <p:grpSpPr>
          <a:xfrm>
            <a:off x="860116" y="3346961"/>
            <a:ext cx="1154430" cy="622122"/>
            <a:chOff x="801104" y="3111589"/>
            <a:chExt cx="1154430" cy="6221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F0CA52-8831-6A28-5933-0CECF170763A}"/>
                </a:ext>
              </a:extLst>
            </p:cNvPr>
            <p:cNvSpPr/>
            <p:nvPr/>
          </p:nvSpPr>
          <p:spPr>
            <a:xfrm>
              <a:off x="801104" y="3111589"/>
              <a:ext cx="480060" cy="62212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>
                  <a:solidFill>
                    <a:schemeClr val="tx1"/>
                  </a:solidFill>
                </a:rPr>
                <a:t>H</a:t>
              </a:r>
              <a:endParaRPr lang="es-MX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DA0F37-BBAD-9BB6-A0A0-F5C7F43D2674}"/>
                </a:ext>
              </a:extLst>
            </p:cNvPr>
            <p:cNvCxnSpPr>
              <a:cxnSpLocks/>
            </p:cNvCxnSpPr>
            <p:nvPr/>
          </p:nvCxnSpPr>
          <p:spPr>
            <a:xfrm>
              <a:off x="1281164" y="3416947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DE71EF1-9367-05B6-4E8F-D8D5B829E033}"/>
              </a:ext>
            </a:extLst>
          </p:cNvPr>
          <p:cNvSpPr/>
          <p:nvPr/>
        </p:nvSpPr>
        <p:spPr>
          <a:xfrm>
            <a:off x="10851824" y="3341258"/>
            <a:ext cx="480060" cy="62212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T</a:t>
            </a:r>
            <a:endParaRPr lang="es-MX" b="1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B3D17-C1E6-7A8B-DD3F-3BE08452FEC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10141351" y="3652319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1CA8D4-D5FD-A0DE-44D9-C6C9077920A2}"/>
              </a:ext>
            </a:extLst>
          </p:cNvPr>
          <p:cNvCxnSpPr/>
          <p:nvPr/>
        </p:nvCxnSpPr>
        <p:spPr>
          <a:xfrm>
            <a:off x="3297730" y="3512128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1929A43-A6EA-C004-9F2D-42DC8692700B}"/>
              </a:ext>
            </a:extLst>
          </p:cNvPr>
          <p:cNvSpPr/>
          <p:nvPr/>
        </p:nvSpPr>
        <p:spPr>
          <a:xfrm>
            <a:off x="8746339" y="4745461"/>
            <a:ext cx="2095464" cy="874391"/>
          </a:xfrm>
          <a:prstGeom prst="wedgeRectCallout">
            <a:avLst>
              <a:gd name="adj1" fmla="val -85579"/>
              <a:gd name="adj2" fmla="val -1221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Apuntador al siguiente nodo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194EFD-13C3-4A13-F310-FDCEBD25699A}"/>
              </a:ext>
            </a:extLst>
          </p:cNvPr>
          <p:cNvGrpSpPr/>
          <p:nvPr/>
        </p:nvGrpSpPr>
        <p:grpSpPr>
          <a:xfrm>
            <a:off x="1942616" y="3820351"/>
            <a:ext cx="562728" cy="794430"/>
            <a:chOff x="9658990" y="3429000"/>
            <a:chExt cx="562728" cy="79443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C2397A-EA19-EADC-01C0-EF488E1C834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84231F9-42F8-9053-4926-A7E7557D2BF7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2CC701-AF00-47E9-A96A-3600D3F99B3B}"/>
              </a:ext>
            </a:extLst>
          </p:cNvPr>
          <p:cNvCxnSpPr>
            <a:cxnSpLocks/>
          </p:cNvCxnSpPr>
          <p:nvPr/>
        </p:nvCxnSpPr>
        <p:spPr>
          <a:xfrm flipH="1">
            <a:off x="3530305" y="382035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3606546-B53C-CCD2-5C5E-E6C548DA8A1D}"/>
              </a:ext>
            </a:extLst>
          </p:cNvPr>
          <p:cNvSpPr/>
          <p:nvPr/>
        </p:nvSpPr>
        <p:spPr>
          <a:xfrm>
            <a:off x="5916933" y="3058773"/>
            <a:ext cx="746493" cy="122718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672B68-180B-99BB-98DE-E582987F474E}"/>
              </a:ext>
            </a:extLst>
          </p:cNvPr>
          <p:cNvCxnSpPr>
            <a:cxnSpLocks/>
          </p:cNvCxnSpPr>
          <p:nvPr/>
        </p:nvCxnSpPr>
        <p:spPr>
          <a:xfrm flipH="1">
            <a:off x="5491047" y="381517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9ECFB8-2979-D639-F0CB-0C56E6158739}"/>
              </a:ext>
            </a:extLst>
          </p:cNvPr>
          <p:cNvCxnSpPr>
            <a:cxnSpLocks/>
          </p:cNvCxnSpPr>
          <p:nvPr/>
        </p:nvCxnSpPr>
        <p:spPr>
          <a:xfrm flipH="1">
            <a:off x="8248880" y="381517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802C7B-9059-1C6F-7531-FBE025726041}"/>
              </a:ext>
            </a:extLst>
          </p:cNvPr>
          <p:cNvGrpSpPr/>
          <p:nvPr/>
        </p:nvGrpSpPr>
        <p:grpSpPr>
          <a:xfrm>
            <a:off x="9664432" y="3801928"/>
            <a:ext cx="562728" cy="794430"/>
            <a:chOff x="9658990" y="3429000"/>
            <a:chExt cx="562728" cy="794430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51E6F1-FBBA-99AC-ED58-F3EB53765EE6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A702C934-4069-29CF-94B4-9AF2AE292C7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5B01A67-FF20-26F4-A91F-3BAC6B701BAB}"/>
              </a:ext>
            </a:extLst>
          </p:cNvPr>
          <p:cNvSpPr/>
          <p:nvPr/>
        </p:nvSpPr>
        <p:spPr>
          <a:xfrm>
            <a:off x="6414611" y="4780215"/>
            <a:ext cx="1737360" cy="839637"/>
          </a:xfrm>
          <a:prstGeom prst="wedgeRectCallout">
            <a:avLst>
              <a:gd name="adj1" fmla="val -8867"/>
              <a:gd name="adj2" fmla="val -1767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Datos, uno o más (estructura)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0E25F7AA-502D-A9BA-EABE-1016EE529959}"/>
              </a:ext>
            </a:extLst>
          </p:cNvPr>
          <p:cNvSpPr/>
          <p:nvPr/>
        </p:nvSpPr>
        <p:spPr>
          <a:xfrm>
            <a:off x="4082883" y="4827492"/>
            <a:ext cx="1737360" cy="839637"/>
          </a:xfrm>
          <a:prstGeom prst="wedgeRectCallout">
            <a:avLst>
              <a:gd name="adj1" fmla="val 72595"/>
              <a:gd name="adj2" fmla="val -1407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Apuntador al nodo anterior</a:t>
            </a:r>
          </a:p>
        </p:txBody>
      </p:sp>
    </p:spTree>
    <p:extLst>
      <p:ext uri="{BB962C8B-B14F-4D97-AF65-F5344CB8AC3E}">
        <p14:creationId xmlns:p14="http://schemas.microsoft.com/office/powerpoint/2010/main" val="112733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7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para almacenar y recuperar información.</a:t>
            </a:r>
          </a:p>
        </p:txBody>
      </p:sp>
    </p:spTree>
    <p:extLst>
      <p:ext uri="{BB962C8B-B14F-4D97-AF65-F5344CB8AC3E}">
        <p14:creationId xmlns:p14="http://schemas.microsoft.com/office/powerpoint/2010/main" val="259911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70080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Estructura que contine la parte útil de la lista, los datos.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 flipV="1">
            <a:off x="7810257" y="1025060"/>
            <a:ext cx="908576" cy="984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68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57999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Estructura que representa cada nodo de la lista, ‘</a:t>
            </a:r>
            <a:r>
              <a:rPr lang="es-MX" sz="2400" dirty="0" err="1"/>
              <a:t>next</a:t>
            </a:r>
            <a:r>
              <a:rPr lang="es-MX" sz="2400" dirty="0"/>
              <a:t>’ es el apuntador al siguiente elemento en la lista.</a:t>
            </a:r>
          </a:p>
          <a:p>
            <a:pPr marL="0" indent="0">
              <a:buNone/>
            </a:pPr>
            <a:r>
              <a:rPr lang="es-MX" sz="2400" dirty="0"/>
              <a:t>Cuando ‘</a:t>
            </a:r>
            <a:r>
              <a:rPr lang="es-MX" sz="2400" dirty="0" err="1"/>
              <a:t>next</a:t>
            </a:r>
            <a:r>
              <a:rPr lang="es-MX" sz="2400" dirty="0"/>
              <a:t>’ es nulo, el nodo es el ultimo de la lista.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>
            <a:off x="7810257" y="2009350"/>
            <a:ext cx="9410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980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57999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La cabeza (‘H’) y la cola (‘T’) son dos apuntadores que señala el primer y último elementos de la lista.</a:t>
            </a:r>
          </a:p>
          <a:p>
            <a:pPr marL="0" indent="0">
              <a:buNone/>
            </a:pPr>
            <a:r>
              <a:rPr lang="es-MX" sz="2400" dirty="0"/>
              <a:t>‘T’ se utiliza para rápidamente encontrar el ultimo nodo, para agregar un nuevo elemento.</a:t>
            </a:r>
          </a:p>
          <a:p>
            <a:pPr marL="0" indent="0">
              <a:buNone/>
            </a:pPr>
            <a:r>
              <a:rPr lang="es-MX" sz="2400" dirty="0"/>
              <a:t>‘H’ indica cual es el nodo donde comenzar a recorrer la lista.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>
            <a:off x="7810257" y="2009350"/>
            <a:ext cx="2107466" cy="1103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7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prev;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02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 list">
            <a:extLst>
              <a:ext uri="{FF2B5EF4-FFF2-40B4-BE49-F238E27FC236}">
                <a16:creationId xmlns:a16="http://schemas.microsoft.com/office/drawing/2014/main" id="{55C94820-B405-1B22-20EA-0EE6C3D2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4" b="30305"/>
          <a:stretch/>
        </p:blipFill>
        <p:spPr bwMode="auto">
          <a:xfrm>
            <a:off x="20" y="1"/>
            <a:ext cx="12191980" cy="60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Pero ¿y en código?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57999" cy="38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Estructura que representa cada nodo de la lista, ‘</a:t>
            </a:r>
            <a:r>
              <a:rPr lang="es-MX" sz="2400" dirty="0" err="1"/>
              <a:t>prev</a:t>
            </a:r>
            <a:r>
              <a:rPr lang="es-MX" sz="2400" dirty="0"/>
              <a:t>’  es el apuntador al elemento anterior en la lista, ‘</a:t>
            </a:r>
            <a:r>
              <a:rPr lang="es-MX" sz="2400" dirty="0" err="1"/>
              <a:t>next</a:t>
            </a:r>
            <a:r>
              <a:rPr lang="es-MX" sz="2400" dirty="0"/>
              <a:t>’ al siguiente.</a:t>
            </a:r>
          </a:p>
          <a:p>
            <a:pPr marL="0" indent="0">
              <a:buNone/>
            </a:pPr>
            <a:r>
              <a:rPr lang="es-MX" sz="2400" dirty="0"/>
              <a:t>Cuando ‘</a:t>
            </a:r>
            <a:r>
              <a:rPr lang="es-MX" sz="2400" dirty="0" err="1"/>
              <a:t>prev</a:t>
            </a:r>
            <a:r>
              <a:rPr lang="es-MX" sz="2400" dirty="0"/>
              <a:t>’ o ‘</a:t>
            </a:r>
            <a:r>
              <a:rPr lang="es-MX" sz="2400" dirty="0" err="1"/>
              <a:t>next</a:t>
            </a:r>
            <a:r>
              <a:rPr lang="es-MX" sz="2400" dirty="0"/>
              <a:t>’ son nulos estamos en el primer o ultimo nodos de la lista.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362FEBC-D587-B5C6-40E2-F4B50281D4D7}"/>
              </a:ext>
            </a:extLst>
          </p:cNvPr>
          <p:cNvSpPr txBox="1">
            <a:spLocks/>
          </p:cNvSpPr>
          <p:nvPr/>
        </p:nvSpPr>
        <p:spPr>
          <a:xfrm>
            <a:off x="8660591" y="792092"/>
            <a:ext cx="2956608" cy="48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prev;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next;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*T, *H;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B635A-D92A-5B8A-131C-B9EA8B6FD7A3}"/>
              </a:ext>
            </a:extLst>
          </p:cNvPr>
          <p:cNvCxnSpPr>
            <a:cxnSpLocks/>
          </p:cNvCxnSpPr>
          <p:nvPr/>
        </p:nvCxnSpPr>
        <p:spPr>
          <a:xfrm>
            <a:off x="7810257" y="2009350"/>
            <a:ext cx="9410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56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Considerando un nodo donde el dato es un valor numérico…</a:t>
            </a:r>
          </a:p>
          <a:p>
            <a:pPr marL="514350" indent="-514350">
              <a:buAutoNum type="arabicParenR"/>
            </a:pPr>
            <a:r>
              <a:rPr lang="es-MX" dirty="0"/>
              <a:t>Implemente una lista sencilla, agregue 5 valores e imprima la lista. [</a:t>
            </a:r>
            <a:r>
              <a:rPr lang="es-MX"/>
              <a:t>50%].</a:t>
            </a:r>
            <a:endParaRPr lang="es-MX" dirty="0"/>
          </a:p>
          <a:p>
            <a:pPr marL="514350" indent="-514350">
              <a:buAutoNum type="arabicParenR"/>
            </a:pPr>
            <a:r>
              <a:rPr lang="es-MX" dirty="0"/>
              <a:t>Implemente una lista doblemente enlazada, agregue 5 valores e imprímala en ambas direcciones [50%].</a:t>
            </a:r>
          </a:p>
        </p:txBody>
      </p:sp>
    </p:spTree>
    <p:extLst>
      <p:ext uri="{BB962C8B-B14F-4D97-AF65-F5344CB8AC3E}">
        <p14:creationId xmlns:p14="http://schemas.microsoft.com/office/powerpoint/2010/main" val="1629150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E197-A3E1-B5E8-19FD-D2FAA8C53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1352" b="3342"/>
          <a:stretch/>
        </p:blipFill>
        <p:spPr>
          <a:xfrm>
            <a:off x="0" y="2845"/>
            <a:ext cx="10850088" cy="6003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5F20-B87C-EBA2-F6DC-7EB6AC6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92" y="365126"/>
            <a:ext cx="5847608" cy="596776"/>
          </a:xfrm>
        </p:spPr>
        <p:txBody>
          <a:bodyPr>
            <a:normAutofit fontScale="90000"/>
          </a:bodyPr>
          <a:lstStyle/>
          <a:p>
            <a:r>
              <a:rPr lang="es-MX" dirty="0"/>
              <a:t>Practica (45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C070-2F94-8917-F6B4-48D2846E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48" y="1045030"/>
            <a:ext cx="6002903" cy="455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Considerando un nodo donde el dato es un valor numérico…</a:t>
            </a:r>
          </a:p>
          <a:p>
            <a:pPr marL="514350" indent="-514350">
              <a:buAutoNum type="arabicParenR"/>
            </a:pPr>
            <a:r>
              <a:rPr lang="es-MX" dirty="0"/>
              <a:t>Implemente una lista doblemente enlazada, genere ‘n’ numero de valores aleatorios, inserte los valores en la liste en orden ascendente, despliegue la lista [100%].</a:t>
            </a:r>
          </a:p>
        </p:txBody>
      </p:sp>
    </p:spTree>
    <p:extLst>
      <p:ext uri="{BB962C8B-B14F-4D97-AF65-F5344CB8AC3E}">
        <p14:creationId xmlns:p14="http://schemas.microsoft.com/office/powerpoint/2010/main" val="1341206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jerárquicas.</a:t>
            </a:r>
          </a:p>
          <a:p>
            <a:r>
              <a:rPr lang="es-MX" sz="2000" dirty="0"/>
              <a:t>Permite navegar por su contenido.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65262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jerárquicas.</a:t>
            </a:r>
          </a:p>
          <a:p>
            <a:r>
              <a:rPr lang="es-MX" sz="2000" dirty="0"/>
              <a:t>Permite navegar por su contenido.</a:t>
            </a:r>
          </a:p>
          <a:p>
            <a:r>
              <a:rPr lang="es-MX" sz="2000" dirty="0"/>
              <a:t>Está compuesto de:</a:t>
            </a:r>
          </a:p>
          <a:p>
            <a:pPr lvl="1"/>
            <a:r>
              <a:rPr lang="es-MX" sz="1600" dirty="0"/>
              <a:t>Raíz</a:t>
            </a:r>
          </a:p>
          <a:p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4980D-D64D-8933-CEFD-E2EF5E9CA4E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484001" y="3178234"/>
            <a:ext cx="28354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3EDC226-02BB-BBED-9CAF-712DD4B4BD1A}"/>
              </a:ext>
            </a:extLst>
          </p:cNvPr>
          <p:cNvSpPr/>
          <p:nvPr/>
        </p:nvSpPr>
        <p:spPr>
          <a:xfrm>
            <a:off x="1197238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74D63A-BA73-5BB4-F1D7-1BDCF26A23B1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F9863-6B89-B632-2239-08A58851A22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CCBC78-0766-CD92-082A-0331640C7E3A}"/>
              </a:ext>
            </a:extLst>
          </p:cNvPr>
          <p:cNvSpPr/>
          <p:nvPr/>
        </p:nvSpPr>
        <p:spPr>
          <a:xfrm>
            <a:off x="2797874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4B981-79E4-4214-43BA-4362E038C3E1}"/>
              </a:ext>
            </a:extLst>
          </p:cNvPr>
          <p:cNvCxnSpPr>
            <a:cxnSpLocks/>
            <a:stCxn id="2" idx="5"/>
            <a:endCxn id="16" idx="0"/>
          </p:cNvCxnSpPr>
          <p:nvPr/>
        </p:nvCxnSpPr>
        <p:spPr>
          <a:xfrm>
            <a:off x="2584378" y="2464883"/>
            <a:ext cx="41871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 animBg="1"/>
      <p:bldP spid="10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jerárquicas.</a:t>
            </a:r>
          </a:p>
          <a:p>
            <a:r>
              <a:rPr lang="es-MX" sz="2000" dirty="0"/>
              <a:t>Permite navegar por su contenido.</a:t>
            </a:r>
          </a:p>
          <a:p>
            <a:r>
              <a:rPr lang="es-MX" sz="2000" dirty="0"/>
              <a:t>Está compuesto de:</a:t>
            </a:r>
          </a:p>
          <a:p>
            <a:pPr lvl="1"/>
            <a:r>
              <a:rPr lang="es-MX" sz="1600" dirty="0"/>
              <a:t>Raíz</a:t>
            </a:r>
          </a:p>
          <a:p>
            <a:pPr lvl="1"/>
            <a:r>
              <a:rPr lang="es-MX" sz="1600" dirty="0"/>
              <a:t>Hijos</a:t>
            </a:r>
          </a:p>
          <a:p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4980D-D64D-8933-CEFD-E2EF5E9CA4E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484001" y="3178234"/>
            <a:ext cx="28354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3EDC226-02BB-BBED-9CAF-712DD4B4BD1A}"/>
              </a:ext>
            </a:extLst>
          </p:cNvPr>
          <p:cNvSpPr/>
          <p:nvPr/>
        </p:nvSpPr>
        <p:spPr>
          <a:xfrm>
            <a:off x="1197238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74D63A-BA73-5BB4-F1D7-1BDCF26A23B1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F9863-6B89-B632-2239-08A58851A22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CCBC78-0766-CD92-082A-0331640C7E3A}"/>
              </a:ext>
            </a:extLst>
          </p:cNvPr>
          <p:cNvSpPr/>
          <p:nvPr/>
        </p:nvSpPr>
        <p:spPr>
          <a:xfrm>
            <a:off x="2797874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4B981-79E4-4214-43BA-4362E038C3E1}"/>
              </a:ext>
            </a:extLst>
          </p:cNvPr>
          <p:cNvCxnSpPr>
            <a:cxnSpLocks/>
            <a:stCxn id="2" idx="5"/>
            <a:endCxn id="16" idx="0"/>
          </p:cNvCxnSpPr>
          <p:nvPr/>
        </p:nvCxnSpPr>
        <p:spPr>
          <a:xfrm>
            <a:off x="2584378" y="2464883"/>
            <a:ext cx="41871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83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para almacenar y recuperar información.</a:t>
            </a:r>
          </a:p>
          <a:p>
            <a:r>
              <a:rPr lang="es-MX" sz="2000" dirty="0"/>
              <a:t>Usualmente se usan para almacenamiento a corto plazo.</a:t>
            </a: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865326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jerárquicas.</a:t>
            </a:r>
          </a:p>
          <a:p>
            <a:r>
              <a:rPr lang="es-MX" sz="2000" dirty="0"/>
              <a:t>Permite navegar por su contenido.</a:t>
            </a:r>
          </a:p>
          <a:p>
            <a:r>
              <a:rPr lang="es-MX" sz="2000" dirty="0"/>
              <a:t>Está compuesto de:</a:t>
            </a:r>
          </a:p>
          <a:p>
            <a:pPr lvl="1"/>
            <a:r>
              <a:rPr lang="es-MX" sz="1600" dirty="0"/>
              <a:t>Raíz</a:t>
            </a:r>
          </a:p>
          <a:p>
            <a:pPr lvl="1"/>
            <a:r>
              <a:rPr lang="es-MX" sz="1600" dirty="0"/>
              <a:t>Hijos</a:t>
            </a:r>
          </a:p>
          <a:p>
            <a:pPr lvl="1"/>
            <a:r>
              <a:rPr lang="es-MX" sz="1600" dirty="0"/>
              <a:t>Padre</a:t>
            </a:r>
          </a:p>
          <a:p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4980D-D64D-8933-CEFD-E2EF5E9CA4E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484001" y="3178234"/>
            <a:ext cx="28354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3EDC226-02BB-BBED-9CAF-712DD4B4BD1A}"/>
              </a:ext>
            </a:extLst>
          </p:cNvPr>
          <p:cNvSpPr/>
          <p:nvPr/>
        </p:nvSpPr>
        <p:spPr>
          <a:xfrm>
            <a:off x="1197238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74D63A-BA73-5BB4-F1D7-1BDCF26A23B1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F9863-6B89-B632-2239-08A58851A22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CCBC78-0766-CD92-082A-0331640C7E3A}"/>
              </a:ext>
            </a:extLst>
          </p:cNvPr>
          <p:cNvSpPr/>
          <p:nvPr/>
        </p:nvSpPr>
        <p:spPr>
          <a:xfrm>
            <a:off x="2797874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4B981-79E4-4214-43BA-4362E038C3E1}"/>
              </a:ext>
            </a:extLst>
          </p:cNvPr>
          <p:cNvCxnSpPr>
            <a:cxnSpLocks/>
            <a:stCxn id="2" idx="5"/>
            <a:endCxn id="16" idx="0"/>
          </p:cNvCxnSpPr>
          <p:nvPr/>
        </p:nvCxnSpPr>
        <p:spPr>
          <a:xfrm>
            <a:off x="2584378" y="2464883"/>
            <a:ext cx="41871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 animBg="1"/>
      <p:bldP spid="10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4980D-D64D-8933-CEFD-E2EF5E9CA4E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484001" y="3178234"/>
            <a:ext cx="28354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3EDC226-02BB-BBED-9CAF-712DD4B4BD1A}"/>
              </a:ext>
            </a:extLst>
          </p:cNvPr>
          <p:cNvSpPr/>
          <p:nvPr/>
        </p:nvSpPr>
        <p:spPr>
          <a:xfrm>
            <a:off x="1197238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74D63A-BA73-5BB4-F1D7-1BDCF26A23B1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F9863-6B89-B632-2239-08A58851A22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CCBC78-0766-CD92-082A-0331640C7E3A}"/>
              </a:ext>
            </a:extLst>
          </p:cNvPr>
          <p:cNvSpPr/>
          <p:nvPr/>
        </p:nvSpPr>
        <p:spPr>
          <a:xfrm>
            <a:off x="2797874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4B981-79E4-4214-43BA-4362E038C3E1}"/>
              </a:ext>
            </a:extLst>
          </p:cNvPr>
          <p:cNvCxnSpPr>
            <a:cxnSpLocks/>
            <a:stCxn id="2" idx="5"/>
            <a:endCxn id="16" idx="0"/>
          </p:cNvCxnSpPr>
          <p:nvPr/>
        </p:nvCxnSpPr>
        <p:spPr>
          <a:xfrm>
            <a:off x="2584378" y="2464883"/>
            <a:ext cx="41871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CF91C86-BC6D-F341-9B03-40DD7C0E5A32}"/>
              </a:ext>
            </a:extLst>
          </p:cNvPr>
          <p:cNvSpPr/>
          <p:nvPr/>
        </p:nvSpPr>
        <p:spPr>
          <a:xfrm>
            <a:off x="5447368" y="3438293"/>
            <a:ext cx="1737360" cy="839637"/>
          </a:xfrm>
          <a:prstGeom prst="wedgeRectCallout">
            <a:avLst>
              <a:gd name="adj1" fmla="val 124046"/>
              <a:gd name="adj2" fmla="val -2154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Estructura similar a la lista bidireccional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2769DD3-92AE-F1DC-41E7-F1F876CCC0EE}"/>
              </a:ext>
            </a:extLst>
          </p:cNvPr>
          <p:cNvSpPr txBox="1">
            <a:spLocks/>
          </p:cNvSpPr>
          <p:nvPr/>
        </p:nvSpPr>
        <p:spPr>
          <a:xfrm>
            <a:off x="8921365" y="2524991"/>
            <a:ext cx="2956608" cy="3101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left;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right;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*Root;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EF03E3-1D34-069C-6339-FAAEDC769230}"/>
              </a:ext>
            </a:extLst>
          </p:cNvPr>
          <p:cNvGrpSpPr/>
          <p:nvPr/>
        </p:nvGrpSpPr>
        <p:grpSpPr>
          <a:xfrm>
            <a:off x="7588086" y="1562783"/>
            <a:ext cx="2088789" cy="464341"/>
            <a:chOff x="7588086" y="1562783"/>
            <a:chExt cx="2088789" cy="46434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08EEC5-35DC-100C-7627-3D22A3535BF9}"/>
                </a:ext>
              </a:extLst>
            </p:cNvPr>
            <p:cNvGrpSpPr/>
            <p:nvPr/>
          </p:nvGrpSpPr>
          <p:grpSpPr>
            <a:xfrm>
              <a:off x="8139390" y="1562783"/>
              <a:ext cx="1011929" cy="464341"/>
              <a:chOff x="7311442" y="1528462"/>
              <a:chExt cx="2372935" cy="123027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70BC35-5BF7-D2DB-E209-0D68E1A8C845}"/>
                  </a:ext>
                </a:extLst>
              </p:cNvPr>
              <p:cNvSpPr/>
              <p:nvPr/>
            </p:nvSpPr>
            <p:spPr>
              <a:xfrm>
                <a:off x="7314557" y="1528464"/>
                <a:ext cx="1623327" cy="1227181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A240E1-BBA0-ECED-8DDF-2D5CAD3274C5}"/>
                  </a:ext>
                </a:extLst>
              </p:cNvPr>
              <p:cNvSpPr/>
              <p:nvPr/>
            </p:nvSpPr>
            <p:spPr>
              <a:xfrm>
                <a:off x="8937884" y="1528462"/>
                <a:ext cx="746493" cy="122718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28544E-871F-6564-2048-770A3FAC9FE2}"/>
                  </a:ext>
                </a:extLst>
              </p:cNvPr>
              <p:cNvSpPr/>
              <p:nvPr/>
            </p:nvSpPr>
            <p:spPr>
              <a:xfrm>
                <a:off x="7311442" y="1531555"/>
                <a:ext cx="746493" cy="122718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693A94-E74F-0EE4-26B0-5FB9B09710E3}"/>
                </a:ext>
              </a:extLst>
            </p:cNvPr>
            <p:cNvCxnSpPr/>
            <p:nvPr/>
          </p:nvCxnSpPr>
          <p:spPr>
            <a:xfrm>
              <a:off x="9002505" y="1791761"/>
              <a:ext cx="674370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D148CB-E282-4566-D584-D4CDE1EE0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8086" y="1791761"/>
              <a:ext cx="710473" cy="0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902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6" grpId="0" animBg="1"/>
      <p:bldP spid="22" grpId="0" animBg="1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CF91C86-BC6D-F341-9B03-40DD7C0E5A32}"/>
              </a:ext>
            </a:extLst>
          </p:cNvPr>
          <p:cNvSpPr/>
          <p:nvPr/>
        </p:nvSpPr>
        <p:spPr>
          <a:xfrm>
            <a:off x="5447368" y="3438293"/>
            <a:ext cx="1737360" cy="839637"/>
          </a:xfrm>
          <a:prstGeom prst="wedgeRectCallout">
            <a:avLst>
              <a:gd name="adj1" fmla="val 124046"/>
              <a:gd name="adj2" fmla="val -2154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Estructura similar a la lista bidireccional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2769DD3-92AE-F1DC-41E7-F1F876CCC0EE}"/>
              </a:ext>
            </a:extLst>
          </p:cNvPr>
          <p:cNvSpPr txBox="1">
            <a:spLocks/>
          </p:cNvSpPr>
          <p:nvPr/>
        </p:nvSpPr>
        <p:spPr>
          <a:xfrm>
            <a:off x="8921365" y="2524991"/>
            <a:ext cx="2956608" cy="3101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Data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left;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Data* data;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    struct Node* right;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struct Node *Root;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93A94-E74F-0EE4-26B0-5FB9B09710E3}"/>
              </a:ext>
            </a:extLst>
          </p:cNvPr>
          <p:cNvCxnSpPr/>
          <p:nvPr/>
        </p:nvCxnSpPr>
        <p:spPr>
          <a:xfrm>
            <a:off x="9002505" y="1791761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148CB-E282-4566-D584-D4CDE1EE0DF5}"/>
              </a:ext>
            </a:extLst>
          </p:cNvPr>
          <p:cNvCxnSpPr>
            <a:cxnSpLocks/>
          </p:cNvCxnSpPr>
          <p:nvPr/>
        </p:nvCxnSpPr>
        <p:spPr>
          <a:xfrm flipH="1">
            <a:off x="7588086" y="179176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49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93A94-E74F-0EE4-26B0-5FB9B09710E3}"/>
              </a:ext>
            </a:extLst>
          </p:cNvPr>
          <p:cNvCxnSpPr/>
          <p:nvPr/>
        </p:nvCxnSpPr>
        <p:spPr>
          <a:xfrm>
            <a:off x="9002505" y="1791761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148CB-E282-4566-D584-D4CDE1EE0DF5}"/>
              </a:ext>
            </a:extLst>
          </p:cNvPr>
          <p:cNvCxnSpPr>
            <a:cxnSpLocks/>
          </p:cNvCxnSpPr>
          <p:nvPr/>
        </p:nvCxnSpPr>
        <p:spPr>
          <a:xfrm flipH="1">
            <a:off x="7588086" y="1791761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8674-682B-CDF6-9B53-78DB4F350C51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38A446-F5BB-462A-C1D6-5C1EAE1C60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05DD182-5DA2-68CF-ED06-09449E2CC5F6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31DD2-B5A7-CC1C-AE69-A4AC3EB7BB22}"/>
              </a:ext>
            </a:extLst>
          </p:cNvPr>
          <p:cNvGrpSpPr/>
          <p:nvPr/>
        </p:nvGrpSpPr>
        <p:grpSpPr>
          <a:xfrm>
            <a:off x="8011995" y="1792927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7D3157-6D4D-0B13-61FB-B8A4BA4984B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6F86922-021F-8A39-E0FF-C2AED2E1DC51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0897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914909" y="2464883"/>
            <a:ext cx="379244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8674-682B-CDF6-9B53-78DB4F350C51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38A446-F5BB-462A-C1D6-5C1EAE1C60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05DD182-5DA2-68CF-ED06-09449E2CC5F6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31DD2-B5A7-CC1C-AE69-A4AC3EB7BB22}"/>
              </a:ext>
            </a:extLst>
          </p:cNvPr>
          <p:cNvGrpSpPr/>
          <p:nvPr/>
        </p:nvGrpSpPr>
        <p:grpSpPr>
          <a:xfrm>
            <a:off x="8011995" y="1792927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7D3157-6D4D-0B13-61FB-B8A4BA4984B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6F86922-021F-8A39-E0FF-C2AED2E1DC51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33310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D7437-1A43-84EB-6B51-5A8C5BFC1977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5FC451E-B0A6-9B77-25D9-F5C9C25E83B2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A3A1B45-F1A3-407B-4DA2-033A1BE30E1B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6D79F-701E-66F2-276C-668A61364DEE}"/>
              </a:ext>
            </a:extLst>
          </p:cNvPr>
          <p:cNvGrpSpPr/>
          <p:nvPr/>
        </p:nvGrpSpPr>
        <p:grpSpPr>
          <a:xfrm>
            <a:off x="8011995" y="1792927"/>
            <a:ext cx="562728" cy="794430"/>
            <a:chOff x="9658990" y="3429000"/>
            <a:chExt cx="562728" cy="794430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7A7E87-0F97-1698-A0AA-E9B69708BD20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6A2CE61-2473-B225-B51E-C699CFF63148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277FAE-D827-5187-E5DC-07EA58D49703}"/>
              </a:ext>
            </a:extLst>
          </p:cNvPr>
          <p:cNvCxnSpPr/>
          <p:nvPr/>
        </p:nvCxnSpPr>
        <p:spPr>
          <a:xfrm>
            <a:off x="7996692" y="2521798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889FC1-45B9-B1EF-3B2C-BE96111D5E6C}"/>
              </a:ext>
            </a:extLst>
          </p:cNvPr>
          <p:cNvCxnSpPr>
            <a:cxnSpLocks/>
          </p:cNvCxnSpPr>
          <p:nvPr/>
        </p:nvCxnSpPr>
        <p:spPr>
          <a:xfrm flipH="1">
            <a:off x="6582273" y="2521798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148CB-E282-4566-D584-D4CDE1EE0DF5}"/>
              </a:ext>
            </a:extLst>
          </p:cNvPr>
          <p:cNvCxnSpPr>
            <a:cxnSpLocks/>
          </p:cNvCxnSpPr>
          <p:nvPr/>
        </p:nvCxnSpPr>
        <p:spPr>
          <a:xfrm flipH="1">
            <a:off x="7635035" y="1791761"/>
            <a:ext cx="663524" cy="501059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277FAE-D827-5187-E5DC-07EA58D49703}"/>
              </a:ext>
            </a:extLst>
          </p:cNvPr>
          <p:cNvCxnSpPr/>
          <p:nvPr/>
        </p:nvCxnSpPr>
        <p:spPr>
          <a:xfrm>
            <a:off x="7996692" y="2521798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889FC1-45B9-B1EF-3B2C-BE96111D5E6C}"/>
              </a:ext>
            </a:extLst>
          </p:cNvPr>
          <p:cNvCxnSpPr>
            <a:cxnSpLocks/>
          </p:cNvCxnSpPr>
          <p:nvPr/>
        </p:nvCxnSpPr>
        <p:spPr>
          <a:xfrm flipH="1">
            <a:off x="6582273" y="2521798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D85E6A-25C8-1463-DF97-45B8E79F9EBE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A24CBB5-A89F-2716-CC3A-63865D9D25A1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3BB714C-783A-51F0-914E-CC7261BF4361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D877CF-5B92-8646-04EF-B56929567579}"/>
              </a:ext>
            </a:extLst>
          </p:cNvPr>
          <p:cNvGrpSpPr/>
          <p:nvPr/>
        </p:nvGrpSpPr>
        <p:grpSpPr>
          <a:xfrm>
            <a:off x="8011995" y="1792927"/>
            <a:ext cx="562728" cy="794430"/>
            <a:chOff x="9658990" y="3429000"/>
            <a:chExt cx="562728" cy="79443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61364D-F612-23EA-E398-2808702B1A8D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172B4784-9B2D-44F7-5765-5AAD1A1115D6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89377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148CB-E282-4566-D584-D4CDE1EE0DF5}"/>
              </a:ext>
            </a:extLst>
          </p:cNvPr>
          <p:cNvCxnSpPr>
            <a:cxnSpLocks/>
          </p:cNvCxnSpPr>
          <p:nvPr/>
        </p:nvCxnSpPr>
        <p:spPr>
          <a:xfrm flipH="1">
            <a:off x="7635035" y="1791761"/>
            <a:ext cx="663524" cy="501059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277FAE-D827-5187-E5DC-07EA58D49703}"/>
              </a:ext>
            </a:extLst>
          </p:cNvPr>
          <p:cNvCxnSpPr/>
          <p:nvPr/>
        </p:nvCxnSpPr>
        <p:spPr>
          <a:xfrm>
            <a:off x="7996692" y="2521798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889FC1-45B9-B1EF-3B2C-BE96111D5E6C}"/>
              </a:ext>
            </a:extLst>
          </p:cNvPr>
          <p:cNvCxnSpPr>
            <a:cxnSpLocks/>
          </p:cNvCxnSpPr>
          <p:nvPr/>
        </p:nvCxnSpPr>
        <p:spPr>
          <a:xfrm flipH="1">
            <a:off x="6582273" y="2521798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D85E6A-25C8-1463-DF97-45B8E79F9EBE}"/>
              </a:ext>
            </a:extLst>
          </p:cNvPr>
          <p:cNvGrpSpPr/>
          <p:nvPr/>
        </p:nvGrpSpPr>
        <p:grpSpPr>
          <a:xfrm>
            <a:off x="8721141" y="1791761"/>
            <a:ext cx="562728" cy="794430"/>
            <a:chOff x="9658990" y="3429000"/>
            <a:chExt cx="562728" cy="79443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A24CBB5-A89F-2716-CC3A-63865D9D25A1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3BB714C-783A-51F0-914E-CC7261BF4361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566916-974C-57A6-D7B3-6278C43A76D0}"/>
              </a:ext>
            </a:extLst>
          </p:cNvPr>
          <p:cNvGrpSpPr/>
          <p:nvPr/>
        </p:nvGrpSpPr>
        <p:grpSpPr>
          <a:xfrm>
            <a:off x="7008115" y="2521798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B81C50B-675F-B26F-D0EC-3C41F04AC933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78A09B9-C815-F951-C2AF-58D85AC8A72D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FF6FCD-AEB6-BCEE-B97D-299C888E3FB0}"/>
              </a:ext>
            </a:extLst>
          </p:cNvPr>
          <p:cNvGrpSpPr/>
          <p:nvPr/>
        </p:nvGrpSpPr>
        <p:grpSpPr>
          <a:xfrm>
            <a:off x="7723523" y="2520632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4E59C93-0A69-5CC1-04E0-AC9439B8AA32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000C894-FF34-3735-3E34-FB796CF6881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72451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9E502E-CDCB-B147-2223-F7CFDB19BAE0}"/>
              </a:ext>
            </a:extLst>
          </p:cNvPr>
          <p:cNvGrpSpPr/>
          <p:nvPr/>
        </p:nvGrpSpPr>
        <p:grpSpPr>
          <a:xfrm>
            <a:off x="8727669" y="1791761"/>
            <a:ext cx="562728" cy="794430"/>
            <a:chOff x="9658990" y="3429000"/>
            <a:chExt cx="562728" cy="79443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CC5EE3-2BD2-2641-E9FA-65CBEEBB17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01BE26F-268F-D4FF-C075-10E573EC5FC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4BEBC3-D76F-B82A-05C5-AC704587C021}"/>
              </a:ext>
            </a:extLst>
          </p:cNvPr>
          <p:cNvCxnSpPr>
            <a:cxnSpLocks/>
          </p:cNvCxnSpPr>
          <p:nvPr/>
        </p:nvCxnSpPr>
        <p:spPr>
          <a:xfrm flipH="1">
            <a:off x="7633328" y="1789429"/>
            <a:ext cx="665231" cy="50339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194D09A-BBCC-62CC-39BB-DA995D7E7F82}"/>
              </a:ext>
            </a:extLst>
          </p:cNvPr>
          <p:cNvGrpSpPr/>
          <p:nvPr/>
        </p:nvGrpSpPr>
        <p:grpSpPr>
          <a:xfrm>
            <a:off x="7721856" y="2520632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5A68C2-65BB-0747-B6CF-470AF7DCA5D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54948ED-E28F-0F91-D5D3-6AE775586D6D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D0B8C6-F182-90D1-B216-CB6EE9C1F7A8}"/>
              </a:ext>
            </a:extLst>
          </p:cNvPr>
          <p:cNvGrpSpPr/>
          <p:nvPr/>
        </p:nvGrpSpPr>
        <p:grpSpPr>
          <a:xfrm>
            <a:off x="7012710" y="2521798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3644B-2FA0-09F4-EFB3-AFA78DFCD519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D51FBD1-4202-6D51-62BC-3CFC5E8821A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B86FDF1-FBFD-8B64-2591-41C76902E2A2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E3682-E792-293F-FD55-CEC7051BC414}"/>
              </a:ext>
            </a:extLst>
          </p:cNvPr>
          <p:cNvCxnSpPr>
            <a:cxnSpLocks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3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9E502E-CDCB-B147-2223-F7CFDB19BAE0}"/>
              </a:ext>
            </a:extLst>
          </p:cNvPr>
          <p:cNvGrpSpPr/>
          <p:nvPr/>
        </p:nvGrpSpPr>
        <p:grpSpPr>
          <a:xfrm>
            <a:off x="8727669" y="1791761"/>
            <a:ext cx="562728" cy="794430"/>
            <a:chOff x="9658990" y="3429000"/>
            <a:chExt cx="562728" cy="79443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CC5EE3-2BD2-2641-E9FA-65CBEEBB17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01BE26F-268F-D4FF-C075-10E573EC5FC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4BEBC3-D76F-B82A-05C5-AC704587C021}"/>
              </a:ext>
            </a:extLst>
          </p:cNvPr>
          <p:cNvCxnSpPr>
            <a:cxnSpLocks/>
          </p:cNvCxnSpPr>
          <p:nvPr/>
        </p:nvCxnSpPr>
        <p:spPr>
          <a:xfrm flipH="1">
            <a:off x="7633328" y="1789429"/>
            <a:ext cx="665231" cy="50339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194D09A-BBCC-62CC-39BB-DA995D7E7F82}"/>
              </a:ext>
            </a:extLst>
          </p:cNvPr>
          <p:cNvGrpSpPr/>
          <p:nvPr/>
        </p:nvGrpSpPr>
        <p:grpSpPr>
          <a:xfrm>
            <a:off x="7721856" y="2520632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5A68C2-65BB-0747-B6CF-470AF7DCA5D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54948ED-E28F-0F91-D5D3-6AE775586D6D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D0B8C6-F182-90D1-B216-CB6EE9C1F7A8}"/>
              </a:ext>
            </a:extLst>
          </p:cNvPr>
          <p:cNvGrpSpPr/>
          <p:nvPr/>
        </p:nvGrpSpPr>
        <p:grpSpPr>
          <a:xfrm>
            <a:off x="7012710" y="2521798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3644B-2FA0-09F4-EFB3-AFA78DFCD519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D51FBD1-4202-6D51-62BC-3CFC5E8821A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B86FDF1-FBFD-8B64-2591-41C76902E2A2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E3682-E792-293F-FD55-CEC7051BC414}"/>
              </a:ext>
            </a:extLst>
          </p:cNvPr>
          <p:cNvCxnSpPr>
            <a:cxnSpLocks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E49742-6194-5FDE-DF45-B2C77180C56F}"/>
              </a:ext>
            </a:extLst>
          </p:cNvPr>
          <p:cNvGrpSpPr/>
          <p:nvPr/>
        </p:nvGrpSpPr>
        <p:grpSpPr>
          <a:xfrm>
            <a:off x="8210662" y="3238342"/>
            <a:ext cx="1011929" cy="464341"/>
            <a:chOff x="7311442" y="1528462"/>
            <a:chExt cx="2372935" cy="123027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21B028-D98F-5CF6-08BC-0C9355625D64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C97FA1-A766-40BF-72E3-99A2FB425D9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92DA25-858B-9B79-FB74-ABF595105BB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5FF64A-94A0-E92F-51F7-CF7DA1C6EFAC}"/>
              </a:ext>
            </a:extLst>
          </p:cNvPr>
          <p:cNvCxnSpPr/>
          <p:nvPr/>
        </p:nvCxnSpPr>
        <p:spPr>
          <a:xfrm>
            <a:off x="9073777" y="3467320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4BA2F6-002F-C25D-062D-92F4D07B4F50}"/>
              </a:ext>
            </a:extLst>
          </p:cNvPr>
          <p:cNvCxnSpPr>
            <a:cxnSpLocks/>
          </p:cNvCxnSpPr>
          <p:nvPr/>
        </p:nvCxnSpPr>
        <p:spPr>
          <a:xfrm flipH="1">
            <a:off x="7659358" y="3467320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09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Estructuras para almacenar y recuperar información.</a:t>
            </a:r>
          </a:p>
          <a:p>
            <a:r>
              <a:rPr lang="es-MX" sz="2000" dirty="0"/>
              <a:t>Usualmente se usan para almacenamiento a corto plazo.</a:t>
            </a:r>
          </a:p>
          <a:p>
            <a:r>
              <a:rPr lang="es-MX" sz="2000" dirty="0"/>
              <a:t>Funcionan con el mismo tipo de datos.</a:t>
            </a: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554818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9E502E-CDCB-B147-2223-F7CFDB19BAE0}"/>
              </a:ext>
            </a:extLst>
          </p:cNvPr>
          <p:cNvGrpSpPr/>
          <p:nvPr/>
        </p:nvGrpSpPr>
        <p:grpSpPr>
          <a:xfrm>
            <a:off x="8727669" y="1791761"/>
            <a:ext cx="562728" cy="794430"/>
            <a:chOff x="9658990" y="3429000"/>
            <a:chExt cx="562728" cy="79443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CC5EE3-2BD2-2641-E9FA-65CBEEBB17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01BE26F-268F-D4FF-C075-10E573EC5FC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4BEBC3-D76F-B82A-05C5-AC704587C021}"/>
              </a:ext>
            </a:extLst>
          </p:cNvPr>
          <p:cNvCxnSpPr>
            <a:cxnSpLocks/>
          </p:cNvCxnSpPr>
          <p:nvPr/>
        </p:nvCxnSpPr>
        <p:spPr>
          <a:xfrm flipH="1">
            <a:off x="7633328" y="1789429"/>
            <a:ext cx="665231" cy="50339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194D09A-BBCC-62CC-39BB-DA995D7E7F82}"/>
              </a:ext>
            </a:extLst>
          </p:cNvPr>
          <p:cNvGrpSpPr/>
          <p:nvPr/>
        </p:nvGrpSpPr>
        <p:grpSpPr>
          <a:xfrm>
            <a:off x="7721856" y="2520632"/>
            <a:ext cx="562728" cy="794430"/>
            <a:chOff x="9658990" y="3429000"/>
            <a:chExt cx="562728" cy="7944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5A68C2-65BB-0747-B6CF-470AF7DCA5D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54948ED-E28F-0F91-D5D3-6AE775586D6D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D0B8C6-F182-90D1-B216-CB6EE9C1F7A8}"/>
              </a:ext>
            </a:extLst>
          </p:cNvPr>
          <p:cNvGrpSpPr/>
          <p:nvPr/>
        </p:nvGrpSpPr>
        <p:grpSpPr>
          <a:xfrm>
            <a:off x="7012710" y="2521798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3644B-2FA0-09F4-EFB3-AFA78DFCD519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D51FBD1-4202-6D51-62BC-3CFC5E8821A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B86FDF1-FBFD-8B64-2591-41C76902E2A2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E3682-E792-293F-FD55-CEC7051BC414}"/>
              </a:ext>
            </a:extLst>
          </p:cNvPr>
          <p:cNvCxnSpPr>
            <a:cxnSpLocks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E49742-6194-5FDE-DF45-B2C77180C56F}"/>
              </a:ext>
            </a:extLst>
          </p:cNvPr>
          <p:cNvGrpSpPr/>
          <p:nvPr/>
        </p:nvGrpSpPr>
        <p:grpSpPr>
          <a:xfrm>
            <a:off x="8210662" y="3238342"/>
            <a:ext cx="1011929" cy="464341"/>
            <a:chOff x="7311442" y="1528462"/>
            <a:chExt cx="2372935" cy="123027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21B028-D98F-5CF6-08BC-0C9355625D64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C97FA1-A766-40BF-72E3-99A2FB425D9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92DA25-858B-9B79-FB74-ABF595105BB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5FF64A-94A0-E92F-51F7-CF7DA1C6EFAC}"/>
              </a:ext>
            </a:extLst>
          </p:cNvPr>
          <p:cNvCxnSpPr/>
          <p:nvPr/>
        </p:nvCxnSpPr>
        <p:spPr>
          <a:xfrm>
            <a:off x="9073777" y="3467320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4BA2F6-002F-C25D-062D-92F4D07B4F50}"/>
              </a:ext>
            </a:extLst>
          </p:cNvPr>
          <p:cNvCxnSpPr>
            <a:cxnSpLocks/>
          </p:cNvCxnSpPr>
          <p:nvPr/>
        </p:nvCxnSpPr>
        <p:spPr>
          <a:xfrm flipH="1">
            <a:off x="7659358" y="3467320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20A02C-EB81-39AF-F032-2B0B3BD577AB}"/>
              </a:ext>
            </a:extLst>
          </p:cNvPr>
          <p:cNvCxnSpPr>
            <a:cxnSpLocks/>
          </p:cNvCxnSpPr>
          <p:nvPr/>
        </p:nvCxnSpPr>
        <p:spPr>
          <a:xfrm>
            <a:off x="7998958" y="2520632"/>
            <a:ext cx="728711" cy="71771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9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Implementación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2234045" y="2114550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4CFBD0-18F2-BCBB-F5E2-3428FC8ED74E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912656" y="2464883"/>
            <a:ext cx="381497" cy="363018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5477F6-3390-CF14-7537-9005873944EE}"/>
              </a:ext>
            </a:extLst>
          </p:cNvPr>
          <p:cNvSpPr/>
          <p:nvPr/>
        </p:nvSpPr>
        <p:spPr>
          <a:xfrm>
            <a:off x="1707435" y="2827901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8EEC5-35DC-100C-7627-3D22A3535BF9}"/>
              </a:ext>
            </a:extLst>
          </p:cNvPr>
          <p:cNvGrpSpPr/>
          <p:nvPr/>
        </p:nvGrpSpPr>
        <p:grpSpPr>
          <a:xfrm>
            <a:off x="8139390" y="1562783"/>
            <a:ext cx="1011929" cy="464341"/>
            <a:chOff x="7311442" y="1528462"/>
            <a:chExt cx="2372935" cy="12302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BC35-5BF7-D2DB-E209-0D68E1A8C845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240E1-BBA0-ECED-8DDF-2D5CAD3274C5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8544E-871F-6564-2048-770A3FAC9FE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D26CD-3DEA-C620-7A2B-EFEA0ABBFE61}"/>
              </a:ext>
            </a:extLst>
          </p:cNvPr>
          <p:cNvGrpSpPr/>
          <p:nvPr/>
        </p:nvGrpSpPr>
        <p:grpSpPr>
          <a:xfrm>
            <a:off x="7133577" y="2292820"/>
            <a:ext cx="1011929" cy="464341"/>
            <a:chOff x="7311442" y="1528462"/>
            <a:chExt cx="2372935" cy="12302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402C38-5A15-A2CA-753A-3214FDEF0C47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01D13-0E89-90D3-BB20-2A8036AE39C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E088BD-DB1F-F645-C1AE-6FE3630F0AC1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9E502E-CDCB-B147-2223-F7CFDB19BAE0}"/>
              </a:ext>
            </a:extLst>
          </p:cNvPr>
          <p:cNvGrpSpPr/>
          <p:nvPr/>
        </p:nvGrpSpPr>
        <p:grpSpPr>
          <a:xfrm>
            <a:off x="8727669" y="1791761"/>
            <a:ext cx="562728" cy="794430"/>
            <a:chOff x="9658990" y="3429000"/>
            <a:chExt cx="562728" cy="79443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CC5EE3-2BD2-2641-E9FA-65CBEEBB1738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01BE26F-268F-D4FF-C075-10E573EC5FC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4BEBC3-D76F-B82A-05C5-AC704587C021}"/>
              </a:ext>
            </a:extLst>
          </p:cNvPr>
          <p:cNvCxnSpPr>
            <a:cxnSpLocks/>
          </p:cNvCxnSpPr>
          <p:nvPr/>
        </p:nvCxnSpPr>
        <p:spPr>
          <a:xfrm flipH="1">
            <a:off x="7633328" y="1789429"/>
            <a:ext cx="665231" cy="50339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D0B8C6-F182-90D1-B216-CB6EE9C1F7A8}"/>
              </a:ext>
            </a:extLst>
          </p:cNvPr>
          <p:cNvGrpSpPr/>
          <p:nvPr/>
        </p:nvGrpSpPr>
        <p:grpSpPr>
          <a:xfrm>
            <a:off x="7012710" y="2521798"/>
            <a:ext cx="562728" cy="794430"/>
            <a:chOff x="9658990" y="3429000"/>
            <a:chExt cx="562728" cy="794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3644B-2FA0-09F4-EFB3-AFA78DFCD519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D51FBD1-4202-6D51-62BC-3CFC5E8821A0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B86FDF1-FBFD-8B64-2591-41C76902E2A2}"/>
              </a:ext>
            </a:extLst>
          </p:cNvPr>
          <p:cNvSpPr/>
          <p:nvPr/>
        </p:nvSpPr>
        <p:spPr>
          <a:xfrm>
            <a:off x="2180132" y="3575384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E3682-E792-293F-FD55-CEC7051BC414}"/>
              </a:ext>
            </a:extLst>
          </p:cNvPr>
          <p:cNvCxnSpPr>
            <a:cxnSpLocks/>
          </p:cNvCxnSpPr>
          <p:nvPr/>
        </p:nvCxnSpPr>
        <p:spPr>
          <a:xfrm>
            <a:off x="2057768" y="3178234"/>
            <a:ext cx="219972" cy="39715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E49742-6194-5FDE-DF45-B2C77180C56F}"/>
              </a:ext>
            </a:extLst>
          </p:cNvPr>
          <p:cNvGrpSpPr/>
          <p:nvPr/>
        </p:nvGrpSpPr>
        <p:grpSpPr>
          <a:xfrm>
            <a:off x="8210662" y="3238342"/>
            <a:ext cx="1011929" cy="464341"/>
            <a:chOff x="7311442" y="1528462"/>
            <a:chExt cx="2372935" cy="123027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21B028-D98F-5CF6-08BC-0C9355625D64}"/>
                </a:ext>
              </a:extLst>
            </p:cNvPr>
            <p:cNvSpPr/>
            <p:nvPr/>
          </p:nvSpPr>
          <p:spPr>
            <a:xfrm>
              <a:off x="7314557" y="1528464"/>
              <a:ext cx="1623327" cy="122718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C97FA1-A766-40BF-72E3-99A2FB425D93}"/>
                </a:ext>
              </a:extLst>
            </p:cNvPr>
            <p:cNvSpPr/>
            <p:nvPr/>
          </p:nvSpPr>
          <p:spPr>
            <a:xfrm>
              <a:off x="8937884" y="1528462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92DA25-858B-9B79-FB74-ABF595105BB2}"/>
                </a:ext>
              </a:extLst>
            </p:cNvPr>
            <p:cNvSpPr/>
            <p:nvPr/>
          </p:nvSpPr>
          <p:spPr>
            <a:xfrm>
              <a:off x="7311442" y="1531555"/>
              <a:ext cx="746493" cy="122718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5FF64A-94A0-E92F-51F7-CF7DA1C6EFAC}"/>
              </a:ext>
            </a:extLst>
          </p:cNvPr>
          <p:cNvCxnSpPr/>
          <p:nvPr/>
        </p:nvCxnSpPr>
        <p:spPr>
          <a:xfrm>
            <a:off x="9073777" y="3467320"/>
            <a:ext cx="674370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4BA2F6-002F-C25D-062D-92F4D07B4F50}"/>
              </a:ext>
            </a:extLst>
          </p:cNvPr>
          <p:cNvCxnSpPr>
            <a:cxnSpLocks/>
          </p:cNvCxnSpPr>
          <p:nvPr/>
        </p:nvCxnSpPr>
        <p:spPr>
          <a:xfrm flipH="1">
            <a:off x="7659358" y="3467320"/>
            <a:ext cx="710473" cy="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20A02C-EB81-39AF-F032-2B0B3BD577AB}"/>
              </a:ext>
            </a:extLst>
          </p:cNvPr>
          <p:cNvCxnSpPr>
            <a:cxnSpLocks/>
          </p:cNvCxnSpPr>
          <p:nvPr/>
        </p:nvCxnSpPr>
        <p:spPr>
          <a:xfrm>
            <a:off x="7998958" y="2520632"/>
            <a:ext cx="728711" cy="717710"/>
          </a:xfrm>
          <a:prstGeom prst="straightConnector1">
            <a:avLst/>
          </a:prstGeom>
          <a:ln w="762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A136ED-27A6-DF97-C8E7-F364A0B0DD11}"/>
              </a:ext>
            </a:extLst>
          </p:cNvPr>
          <p:cNvGrpSpPr/>
          <p:nvPr/>
        </p:nvGrpSpPr>
        <p:grpSpPr>
          <a:xfrm>
            <a:off x="8792413" y="3468499"/>
            <a:ext cx="562728" cy="794430"/>
            <a:chOff x="9658990" y="3429000"/>
            <a:chExt cx="562728" cy="79443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573BFB-3527-0CCB-326B-0FF345FB7C13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6EC9DF2-D353-693F-F6C2-03B58B907CE9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95EBAB-22BA-1ACA-AEB8-EA6F630791F9}"/>
              </a:ext>
            </a:extLst>
          </p:cNvPr>
          <p:cNvGrpSpPr/>
          <p:nvPr/>
        </p:nvGrpSpPr>
        <p:grpSpPr>
          <a:xfrm>
            <a:off x="8083267" y="3469665"/>
            <a:ext cx="562728" cy="794430"/>
            <a:chOff x="9658990" y="3429000"/>
            <a:chExt cx="562728" cy="79443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7486BC-A604-2492-7C96-697FE29FD081}"/>
                </a:ext>
              </a:extLst>
            </p:cNvPr>
            <p:cNvCxnSpPr>
              <a:cxnSpLocks/>
            </p:cNvCxnSpPr>
            <p:nvPr/>
          </p:nvCxnSpPr>
          <p:spPr>
            <a:xfrm>
              <a:off x="9936092" y="3429000"/>
              <a:ext cx="0" cy="694536"/>
            </a:xfrm>
            <a:prstGeom prst="straightConnector1">
              <a:avLst/>
            </a:prstGeom>
            <a:ln w="76200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42EB06A-B2BD-8A81-DCF4-0D93FEF3D1C5}"/>
                </a:ext>
              </a:extLst>
            </p:cNvPr>
            <p:cNvSpPr/>
            <p:nvPr/>
          </p:nvSpPr>
          <p:spPr>
            <a:xfrm rot="10800000">
              <a:off x="9658990" y="3888925"/>
              <a:ext cx="562728" cy="334505"/>
            </a:xfrm>
            <a:prstGeom prst="triangle">
              <a:avLst>
                <a:gd name="adj" fmla="val 52632"/>
              </a:avLst>
            </a:prstGeom>
            <a:pattFill prst="ltHorz">
              <a:fgClr>
                <a:schemeClr val="tx1"/>
              </a:fgClr>
              <a:bgClr>
                <a:srgbClr val="00B0F0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67482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2159282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0036628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0947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3E1413-287C-7240-B570-9C65EB68CBBA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0289180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129191-8364-E8DC-425A-9F0BD8037820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4F6C0-928E-7A80-1D5E-BC24C3319A99}"/>
              </a:ext>
            </a:extLst>
          </p:cNvPr>
          <p:cNvCxnSpPr>
            <a:cxnSpLocks/>
            <a:stCxn id="2" idx="6"/>
            <a:endCxn id="4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15B09A-4577-8CFC-CBFB-B76BCBAF0EFF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E5BC79C8-3E1D-DBDB-9943-7E724468D870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65E19E27-84BB-4481-68A2-6D9A9D7B16C9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1D32D5-F4BC-9FA8-AEB2-143AE78BD1B6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6CC3E17A-1029-9578-A661-02E57A0FC105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501728-4C49-414F-66A5-545233B8B8A6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9B577120-784F-DFFC-0F60-0822E658A682}"/>
                </a:ext>
              </a:extLst>
            </p:cNvPr>
            <p:cNvCxnSpPr>
              <a:endCxn id="13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1C9AA7F9-3DD0-33D9-CC9B-455F7F3F37EE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6425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0563499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A837B0-734A-4040-171F-15D63C15228C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789497-101F-8E58-FF1B-33EF788D63E1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B0F5A7F-340E-CA43-9988-A72C2CC9D3EA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FFC50D-7CF4-E585-9543-DC370EC39795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A18FA6-CB46-DB1A-F5B3-8A8199F7FAF8}"/>
              </a:ext>
            </a:extLst>
          </p:cNvPr>
          <p:cNvCxnSpPr>
            <a:cxnSpLocks/>
            <a:stCxn id="14" idx="6"/>
            <a:endCxn id="15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2859ED-D25F-ACEE-A9B8-6229FB69D867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22" name="Flowchart: Decision 21">
              <a:extLst>
                <a:ext uri="{FF2B5EF4-FFF2-40B4-BE49-F238E27FC236}">
                  <a16:creationId xmlns:a16="http://schemas.microsoft.com/office/drawing/2014/main" id="{B1EBE308-7F0A-B9E7-EEC0-658918ED20A9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56D1908D-15E6-A565-6CB0-88E4F2A99338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A9AA94-B39D-4A9A-3C45-7448243586E0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25" name="Arrow: Left 24">
              <a:extLst>
                <a:ext uri="{FF2B5EF4-FFF2-40B4-BE49-F238E27FC236}">
                  <a16:creationId xmlns:a16="http://schemas.microsoft.com/office/drawing/2014/main" id="{1C56C3D9-34DB-3D55-3077-FD65DDA6EE20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3478B3-248E-0E20-22C3-C2C043AF19A8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4E12DA5F-C8FA-6C9F-D48D-30C1E7FB0CF9}"/>
                </a:ext>
              </a:extLst>
            </p:cNvPr>
            <p:cNvCxnSpPr>
              <a:endCxn id="23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848B3E33-3908-7705-426E-3CABF6B11586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5489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0802978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A67463-CD25-00C4-9930-1703424E3016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59F52-F285-872E-A2F2-C45A325FEADD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4AC1A6-DFA4-F939-B8E1-A977FA5CC0FA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D34780-A784-81F9-55A7-CB5B9285C450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993F1A-20D6-93B4-179A-F84FEAF3FC8D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95CA91-185A-46D9-82CF-E32F1F005C7F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9397C4-0EAD-2F3D-E12B-67F7444DE472}"/>
              </a:ext>
            </a:extLst>
          </p:cNvPr>
          <p:cNvCxnSpPr>
            <a:cxnSpLocks/>
            <a:stCxn id="14" idx="6"/>
            <a:endCxn id="15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2F0838-23CC-A378-69A7-28F315947DC4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23" name="Flowchart: Decision 22">
              <a:extLst>
                <a:ext uri="{FF2B5EF4-FFF2-40B4-BE49-F238E27FC236}">
                  <a16:creationId xmlns:a16="http://schemas.microsoft.com/office/drawing/2014/main" id="{55718978-1C25-7F99-60B1-1BB2D8B1A5A3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7CD210F5-AEC1-86A5-9E56-D26D35B76688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70860B-D4A4-658D-15A1-40E2706A33DF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6F0CA14-9EFC-39CE-0EDC-57C9F5666842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A7F0E2-62A9-A77D-D4B3-8AB6559A65F2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278A07E3-A063-C170-EA88-BF07AB9938FF}"/>
                </a:ext>
              </a:extLst>
            </p:cNvPr>
            <p:cNvCxnSpPr>
              <a:endCxn id="24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6DC3A09B-CE1B-6F45-2FB9-510B6C8BBC8D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3771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11051168" y="120613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5A27B2-6FE7-26D6-D2F3-BC0CAA282E62}"/>
              </a:ext>
            </a:extLst>
          </p:cNvPr>
          <p:cNvSpPr/>
          <p:nvPr/>
        </p:nvSpPr>
        <p:spPr>
          <a:xfrm>
            <a:off x="10515033" y="400479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354D1-FE66-845D-4DB9-3AD596E0E9F9}"/>
              </a:ext>
            </a:extLst>
          </p:cNvPr>
          <p:cNvCxnSpPr>
            <a:cxnSpLocks/>
            <a:stCxn id="14" idx="6"/>
            <a:endCxn id="11" idx="0"/>
          </p:cNvCxnSpPr>
          <p:nvPr/>
        </p:nvCxnSpPr>
        <p:spPr>
          <a:xfrm>
            <a:off x="10061256" y="3429000"/>
            <a:ext cx="658998" cy="575795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E6CAC27-F04F-30D7-DB60-A8022F4ED761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38E435-DF62-D4C6-9C92-28EB81CE40C3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E8807F5-C323-28E4-894A-2EA636E5B3FD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46712-50BA-9CA9-58E1-1CEC6958B968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B431B9F-CE72-E592-2E91-80F8EEAA28E2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59DA60-5226-1C39-5029-CD6D91914DAA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89128-33A8-C2B6-7AD1-293CD0D0745D}"/>
              </a:ext>
            </a:extLst>
          </p:cNvPr>
          <p:cNvCxnSpPr>
            <a:cxnSpLocks/>
            <a:stCxn id="18" idx="6"/>
            <a:endCxn id="21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30DFDB-C1A8-C3F4-E9E8-45AB038F6143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27" name="Flowchart: Decision 26">
              <a:extLst>
                <a:ext uri="{FF2B5EF4-FFF2-40B4-BE49-F238E27FC236}">
                  <a16:creationId xmlns:a16="http://schemas.microsoft.com/office/drawing/2014/main" id="{902B25F1-5899-80EE-9442-CB3A173F6996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AFAAC280-E555-29C6-200F-651F65478A8B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AADA3A-0FF3-9C35-65C3-6AC16AF82218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30" name="Arrow: Left 29">
              <a:extLst>
                <a:ext uri="{FF2B5EF4-FFF2-40B4-BE49-F238E27FC236}">
                  <a16:creationId xmlns:a16="http://schemas.microsoft.com/office/drawing/2014/main" id="{8DF4C0EE-6BEE-5D3C-0DE7-0A216B5B89AB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BF94B3-8E2F-B361-4387-3B07F87CCFE4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D1E88A8-CA11-8EB4-D9A8-063108B0B0DD}"/>
                </a:ext>
              </a:extLst>
            </p:cNvPr>
            <p:cNvCxnSpPr>
              <a:endCxn id="28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6A9C35E9-FA57-6621-C1D9-11432474797D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015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6618505" y="148760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D5C2E4-31C4-CE6C-4E62-7885C4D25897}"/>
              </a:ext>
            </a:extLst>
          </p:cNvPr>
          <p:cNvSpPr/>
          <p:nvPr/>
        </p:nvSpPr>
        <p:spPr>
          <a:xfrm>
            <a:off x="10515033" y="400479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3A3E6-B0C2-4675-ABBB-FA48682F11FA}"/>
              </a:ext>
            </a:extLst>
          </p:cNvPr>
          <p:cNvCxnSpPr>
            <a:cxnSpLocks/>
            <a:stCxn id="15" idx="6"/>
            <a:endCxn id="13" idx="0"/>
          </p:cNvCxnSpPr>
          <p:nvPr/>
        </p:nvCxnSpPr>
        <p:spPr>
          <a:xfrm>
            <a:off x="10061256" y="3429000"/>
            <a:ext cx="658998" cy="575795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A30A715-83D3-B93D-0AFB-9637A8053C52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43810-AB1F-C8E5-E610-FC0180C23FCE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FC99C4A-825D-F46A-8CDC-8676D7DD7475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10D42D-B9ED-9DE0-C960-9D61454334B6}"/>
              </a:ext>
            </a:extLst>
          </p:cNvPr>
          <p:cNvCxnSpPr>
            <a:cxnSpLocks/>
            <a:stCxn id="21" idx="2"/>
            <a:endCxn id="17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981E88A-EB55-57A7-B361-D6C2C97DBBC8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0E7CD5-C07C-3A4F-79F9-6A5215CDCA16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DD8257-83D6-7C6F-1292-C8044E126A33}"/>
              </a:ext>
            </a:extLst>
          </p:cNvPr>
          <p:cNvCxnSpPr>
            <a:cxnSpLocks/>
            <a:stCxn id="21" idx="6"/>
            <a:endCxn id="22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AD0964F-18BD-4B10-169B-9B60427D5756}"/>
              </a:ext>
            </a:extLst>
          </p:cNvPr>
          <p:cNvSpPr/>
          <p:nvPr/>
        </p:nvSpPr>
        <p:spPr>
          <a:xfrm>
            <a:off x="8683868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A77410-9F26-0AFC-6971-B171829AA0E2}"/>
              </a:ext>
            </a:extLst>
          </p:cNvPr>
          <p:cNvCxnSpPr>
            <a:cxnSpLocks/>
            <a:stCxn id="17" idx="6"/>
            <a:endCxn id="24" idx="0"/>
          </p:cNvCxnSpPr>
          <p:nvPr/>
        </p:nvCxnSpPr>
        <p:spPr>
          <a:xfrm>
            <a:off x="8332583" y="2647986"/>
            <a:ext cx="5565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373488-0769-BEE5-442B-F281E58BF281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29" name="Flowchart: Decision 28">
              <a:extLst>
                <a:ext uri="{FF2B5EF4-FFF2-40B4-BE49-F238E27FC236}">
                  <a16:creationId xmlns:a16="http://schemas.microsoft.com/office/drawing/2014/main" id="{B69367F3-6B12-8037-CC7E-ED18B11B8A5A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30" name="Arrow: Left 29">
              <a:extLst>
                <a:ext uri="{FF2B5EF4-FFF2-40B4-BE49-F238E27FC236}">
                  <a16:creationId xmlns:a16="http://schemas.microsoft.com/office/drawing/2014/main" id="{9FC7DD87-6078-65C6-DE44-B0D35FBB0231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369860-651F-4729-48DB-0B0B5D33D201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32" name="Arrow: Left 31">
              <a:extLst>
                <a:ext uri="{FF2B5EF4-FFF2-40B4-BE49-F238E27FC236}">
                  <a16:creationId xmlns:a16="http://schemas.microsoft.com/office/drawing/2014/main" id="{F3ED4E42-0884-253F-235D-B428D271D57B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3FB68-99FB-A85E-6517-8A401EBA2B1A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402B3509-DF80-D721-2925-3BDF17A4348A}"/>
                </a:ext>
              </a:extLst>
            </p:cNvPr>
            <p:cNvCxnSpPr>
              <a:endCxn id="30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90EB698-EEBA-B671-F02F-3293D80AC698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6718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Secuencia de números en orden: 5, 9, 1, 6, 7, 5, 6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873374F-7897-EC66-4C9C-A9946B70043C}"/>
              </a:ext>
            </a:extLst>
          </p:cNvPr>
          <p:cNvSpPr/>
          <p:nvPr/>
        </p:nvSpPr>
        <p:spPr>
          <a:xfrm>
            <a:off x="6875406" y="1487606"/>
            <a:ext cx="269966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D5C2E4-31C4-CE6C-4E62-7885C4D25897}"/>
              </a:ext>
            </a:extLst>
          </p:cNvPr>
          <p:cNvSpPr/>
          <p:nvPr/>
        </p:nvSpPr>
        <p:spPr>
          <a:xfrm>
            <a:off x="10515033" y="400479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3A3E6-B0C2-4675-ABBB-FA48682F11FA}"/>
              </a:ext>
            </a:extLst>
          </p:cNvPr>
          <p:cNvCxnSpPr>
            <a:cxnSpLocks/>
            <a:stCxn id="15" idx="6"/>
            <a:endCxn id="13" idx="0"/>
          </p:cNvCxnSpPr>
          <p:nvPr/>
        </p:nvCxnSpPr>
        <p:spPr>
          <a:xfrm>
            <a:off x="10061256" y="3429000"/>
            <a:ext cx="658998" cy="575795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A30A715-83D3-B93D-0AFB-9637A8053C52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43810-AB1F-C8E5-E610-FC0180C23FCE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FC99C4A-825D-F46A-8CDC-8676D7DD7475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10D42D-B9ED-9DE0-C960-9D61454334B6}"/>
              </a:ext>
            </a:extLst>
          </p:cNvPr>
          <p:cNvCxnSpPr>
            <a:cxnSpLocks/>
            <a:stCxn id="21" idx="2"/>
            <a:endCxn id="17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981E88A-EB55-57A7-B361-D6C2C97DBBC8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0E7CD5-C07C-3A4F-79F9-6A5215CDCA16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DD8257-83D6-7C6F-1292-C8044E126A33}"/>
              </a:ext>
            </a:extLst>
          </p:cNvPr>
          <p:cNvCxnSpPr>
            <a:cxnSpLocks/>
            <a:stCxn id="21" idx="6"/>
            <a:endCxn id="22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AD0964F-18BD-4B10-169B-9B60427D5756}"/>
              </a:ext>
            </a:extLst>
          </p:cNvPr>
          <p:cNvSpPr/>
          <p:nvPr/>
        </p:nvSpPr>
        <p:spPr>
          <a:xfrm>
            <a:off x="8683868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A77410-9F26-0AFC-6971-B171829AA0E2}"/>
              </a:ext>
            </a:extLst>
          </p:cNvPr>
          <p:cNvCxnSpPr>
            <a:cxnSpLocks/>
            <a:stCxn id="17" idx="6"/>
            <a:endCxn id="24" idx="0"/>
          </p:cNvCxnSpPr>
          <p:nvPr/>
        </p:nvCxnSpPr>
        <p:spPr>
          <a:xfrm>
            <a:off x="8332583" y="2647986"/>
            <a:ext cx="5565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8732B5F-313D-8CE6-AD7D-081ABA8226D3}"/>
              </a:ext>
            </a:extLst>
          </p:cNvPr>
          <p:cNvGrpSpPr/>
          <p:nvPr/>
        </p:nvGrpSpPr>
        <p:grpSpPr>
          <a:xfrm>
            <a:off x="4696424" y="4143317"/>
            <a:ext cx="2946786" cy="1276756"/>
            <a:chOff x="4696424" y="4143317"/>
            <a:chExt cx="2946786" cy="1276756"/>
          </a:xfrm>
        </p:grpSpPr>
        <p:sp>
          <p:nvSpPr>
            <p:cNvPr id="4" name="Flowchart: Decision 3">
              <a:extLst>
                <a:ext uri="{FF2B5EF4-FFF2-40B4-BE49-F238E27FC236}">
                  <a16:creationId xmlns:a16="http://schemas.microsoft.com/office/drawing/2014/main" id="{2B69EB89-D47F-C74A-15E2-6A578FC61993}"/>
                </a:ext>
              </a:extLst>
            </p:cNvPr>
            <p:cNvSpPr/>
            <p:nvPr/>
          </p:nvSpPr>
          <p:spPr>
            <a:xfrm>
              <a:off x="5247831" y="4143317"/>
              <a:ext cx="1810466" cy="98842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X</a:t>
              </a:r>
            </a:p>
            <a:p>
              <a:pPr algn="ctr"/>
              <a:r>
                <a:rPr lang="es-MX" sz="1200" dirty="0"/>
                <a:t> &lt;</a:t>
              </a:r>
            </a:p>
            <a:p>
              <a:pPr algn="ctr"/>
              <a:r>
                <a:rPr lang="es-MX" sz="1200" dirty="0" err="1"/>
                <a:t>Node.Value</a:t>
              </a:r>
              <a:endParaRPr lang="es-MX" sz="1200" dirty="0"/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E0E041D7-2AD9-045A-2964-91BAE62412EA}"/>
                </a:ext>
              </a:extLst>
            </p:cNvPr>
            <p:cNvSpPr/>
            <p:nvPr/>
          </p:nvSpPr>
          <p:spPr>
            <a:xfrm flipV="1">
              <a:off x="4906021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7995F5-8DBE-935B-FB7D-A5E279EDBD45}"/>
                </a:ext>
              </a:extLst>
            </p:cNvPr>
            <p:cNvSpPr txBox="1"/>
            <p:nvPr/>
          </p:nvSpPr>
          <p:spPr>
            <a:xfrm>
              <a:off x="4696424" y="4589103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True</a:t>
              </a:r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77292292-F205-E46E-5320-450D774518AC}"/>
                </a:ext>
              </a:extLst>
            </p:cNvPr>
            <p:cNvSpPr/>
            <p:nvPr/>
          </p:nvSpPr>
          <p:spPr>
            <a:xfrm rot="10800000" flipV="1">
              <a:off x="7058297" y="5154461"/>
              <a:ext cx="336196" cy="26561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C3F4B7-E93B-8A44-AC4C-C5843EB75827}"/>
                </a:ext>
              </a:extLst>
            </p:cNvPr>
            <p:cNvSpPr txBox="1"/>
            <p:nvPr/>
          </p:nvSpPr>
          <p:spPr>
            <a:xfrm>
              <a:off x="6990274" y="456122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False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5557358-568D-08B9-7D9A-AADA698E123C}"/>
                </a:ext>
              </a:extLst>
            </p:cNvPr>
            <p:cNvCxnSpPr>
              <a:endCxn id="5" idx="2"/>
            </p:cNvCxnSpPr>
            <p:nvPr/>
          </p:nvCxnSpPr>
          <p:spPr>
            <a:xfrm rot="5400000">
              <a:off x="4882056" y="4794299"/>
              <a:ext cx="516933" cy="20339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20E6475-F75D-2911-35EC-4647B497A82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6893348" y="4786122"/>
              <a:ext cx="528294" cy="2083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A34A77B1-9BA9-5DA3-BB79-548F2F58A397}"/>
              </a:ext>
            </a:extLst>
          </p:cNvPr>
          <p:cNvSpPr/>
          <p:nvPr/>
        </p:nvSpPr>
        <p:spPr>
          <a:xfrm>
            <a:off x="9942997" y="4785806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97462-37DA-D2FF-3037-1E0A535298FE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0148218" y="4210016"/>
            <a:ext cx="366815" cy="57579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void Push(int data)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761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</a:t>
            </a:r>
          </a:p>
          <a:p>
            <a:pPr marL="0" indent="0">
              <a:buNone/>
            </a:pPr>
            <a:endParaRPr lang="es-MX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D5C2E4-31C4-CE6C-4E62-7885C4D25897}"/>
              </a:ext>
            </a:extLst>
          </p:cNvPr>
          <p:cNvSpPr/>
          <p:nvPr/>
        </p:nvSpPr>
        <p:spPr>
          <a:xfrm>
            <a:off x="10515033" y="400479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3A3E6-B0C2-4675-ABBB-FA48682F11FA}"/>
              </a:ext>
            </a:extLst>
          </p:cNvPr>
          <p:cNvCxnSpPr>
            <a:cxnSpLocks/>
            <a:stCxn id="15" idx="6"/>
            <a:endCxn id="13" idx="0"/>
          </p:cNvCxnSpPr>
          <p:nvPr/>
        </p:nvCxnSpPr>
        <p:spPr>
          <a:xfrm>
            <a:off x="10061256" y="3429000"/>
            <a:ext cx="658998" cy="575795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A30A715-83D3-B93D-0AFB-9637A8053C52}"/>
              </a:ext>
            </a:extLst>
          </p:cNvPr>
          <p:cNvSpPr/>
          <p:nvPr/>
        </p:nvSpPr>
        <p:spPr>
          <a:xfrm>
            <a:off x="9650815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43810-AB1F-C8E5-E610-FC0180C23FCE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 flipH="1">
            <a:off x="9856036" y="2647986"/>
            <a:ext cx="3629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FC99C4A-825D-F46A-8CDC-8676D7DD7475}"/>
              </a:ext>
            </a:extLst>
          </p:cNvPr>
          <p:cNvSpPr/>
          <p:nvPr/>
        </p:nvSpPr>
        <p:spPr>
          <a:xfrm>
            <a:off x="79221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10D42D-B9ED-9DE0-C960-9D61454334B6}"/>
              </a:ext>
            </a:extLst>
          </p:cNvPr>
          <p:cNvCxnSpPr>
            <a:cxnSpLocks/>
            <a:stCxn id="21" idx="2"/>
            <a:endCxn id="17" idx="0"/>
          </p:cNvCxnSpPr>
          <p:nvPr/>
        </p:nvCxnSpPr>
        <p:spPr>
          <a:xfrm flipH="1">
            <a:off x="8127363" y="2055803"/>
            <a:ext cx="960327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981E88A-EB55-57A7-B361-D6C2C97DBBC8}"/>
              </a:ext>
            </a:extLst>
          </p:cNvPr>
          <p:cNvSpPr/>
          <p:nvPr/>
        </p:nvSpPr>
        <p:spPr>
          <a:xfrm>
            <a:off x="9087690" y="1850582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0E7CD5-C07C-3A4F-79F9-6A5215CDCA16}"/>
              </a:ext>
            </a:extLst>
          </p:cNvPr>
          <p:cNvSpPr/>
          <p:nvPr/>
        </p:nvSpPr>
        <p:spPr>
          <a:xfrm>
            <a:off x="10218942" y="2442765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DD8257-83D6-7C6F-1292-C8044E126A33}"/>
              </a:ext>
            </a:extLst>
          </p:cNvPr>
          <p:cNvCxnSpPr>
            <a:cxnSpLocks/>
            <a:stCxn id="21" idx="6"/>
            <a:endCxn id="22" idx="0"/>
          </p:cNvCxnSpPr>
          <p:nvPr/>
        </p:nvCxnSpPr>
        <p:spPr>
          <a:xfrm>
            <a:off x="9498131" y="2055803"/>
            <a:ext cx="926032" cy="386962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AD0964F-18BD-4B10-169B-9B60427D5756}"/>
              </a:ext>
            </a:extLst>
          </p:cNvPr>
          <p:cNvSpPr/>
          <p:nvPr/>
        </p:nvSpPr>
        <p:spPr>
          <a:xfrm>
            <a:off x="8683868" y="3223779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A77410-9F26-0AFC-6971-B171829AA0E2}"/>
              </a:ext>
            </a:extLst>
          </p:cNvPr>
          <p:cNvCxnSpPr>
            <a:cxnSpLocks/>
            <a:stCxn id="17" idx="6"/>
            <a:endCxn id="24" idx="0"/>
          </p:cNvCxnSpPr>
          <p:nvPr/>
        </p:nvCxnSpPr>
        <p:spPr>
          <a:xfrm>
            <a:off x="8332583" y="2647986"/>
            <a:ext cx="556506" cy="575793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34A77B1-9BA9-5DA3-BB79-548F2F58A397}"/>
              </a:ext>
            </a:extLst>
          </p:cNvPr>
          <p:cNvSpPr/>
          <p:nvPr/>
        </p:nvSpPr>
        <p:spPr>
          <a:xfrm>
            <a:off x="9942997" y="4785806"/>
            <a:ext cx="410441" cy="4104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97462-37DA-D2FF-3037-1E0A535298FE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0148218" y="4210016"/>
            <a:ext cx="366815" cy="575790"/>
          </a:xfrm>
          <a:prstGeom prst="straightConnector1">
            <a:avLst/>
          </a:prstGeom>
          <a:solidFill>
            <a:srgbClr val="FFFF00"/>
          </a:solidFill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322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CEA17F-4EC4-6A05-797B-3F5541E6A849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251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784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67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389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6630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EB3029-9EAD-E2DD-1DA9-9FA7CE9AC71D}"/>
              </a:ext>
            </a:extLst>
          </p:cNvPr>
          <p:cNvCxnSpPr>
            <a:cxnSpLocks/>
          </p:cNvCxnSpPr>
          <p:nvPr/>
        </p:nvCxnSpPr>
        <p:spPr>
          <a:xfrm flipV="1">
            <a:off x="9252857" y="2151017"/>
            <a:ext cx="47897" cy="14832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185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EB3029-9EAD-E2DD-1DA9-9FA7CE9AC71D}"/>
              </a:ext>
            </a:extLst>
          </p:cNvPr>
          <p:cNvCxnSpPr>
            <a:cxnSpLocks/>
          </p:cNvCxnSpPr>
          <p:nvPr/>
        </p:nvCxnSpPr>
        <p:spPr>
          <a:xfrm flipV="1">
            <a:off x="9252857" y="2151017"/>
            <a:ext cx="47897" cy="14832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4A95AB-4FD1-0677-4DEF-73EB89AFB501}"/>
              </a:ext>
            </a:extLst>
          </p:cNvPr>
          <p:cNvCxnSpPr>
            <a:cxnSpLocks/>
          </p:cNvCxnSpPr>
          <p:nvPr/>
        </p:nvCxnSpPr>
        <p:spPr>
          <a:xfrm>
            <a:off x="9313817" y="2177143"/>
            <a:ext cx="997132" cy="4180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678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EB3029-9EAD-E2DD-1DA9-9FA7CE9AC71D}"/>
              </a:ext>
            </a:extLst>
          </p:cNvPr>
          <p:cNvCxnSpPr>
            <a:cxnSpLocks/>
          </p:cNvCxnSpPr>
          <p:nvPr/>
        </p:nvCxnSpPr>
        <p:spPr>
          <a:xfrm flipV="1">
            <a:off x="9252857" y="2151017"/>
            <a:ext cx="47897" cy="14832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4A95AB-4FD1-0677-4DEF-73EB89AFB501}"/>
              </a:ext>
            </a:extLst>
          </p:cNvPr>
          <p:cNvCxnSpPr>
            <a:cxnSpLocks/>
          </p:cNvCxnSpPr>
          <p:nvPr/>
        </p:nvCxnSpPr>
        <p:spPr>
          <a:xfrm>
            <a:off x="9313817" y="2177143"/>
            <a:ext cx="997132" cy="4180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BF634E-2390-040F-60B8-213A84C56E3B}"/>
              </a:ext>
            </a:extLst>
          </p:cNvPr>
          <p:cNvCxnSpPr>
            <a:cxnSpLocks/>
          </p:cNvCxnSpPr>
          <p:nvPr/>
        </p:nvCxnSpPr>
        <p:spPr>
          <a:xfrm flipH="1">
            <a:off x="9740537" y="2599509"/>
            <a:ext cx="526869" cy="8273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065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In-order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E67DA3-D0BE-DF91-0E29-6C03246D429C}"/>
              </a:ext>
            </a:extLst>
          </p:cNvPr>
          <p:cNvCxnSpPr/>
          <p:nvPr/>
        </p:nvCxnSpPr>
        <p:spPr>
          <a:xfrm>
            <a:off x="9287691" y="1580605"/>
            <a:ext cx="0" cy="3657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60804-2D18-2CD6-7537-67AA149EF530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6844937" y="1850582"/>
            <a:ext cx="2447974" cy="97099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A18484-ABD7-EC9A-B16E-DFC5448FC59C}"/>
              </a:ext>
            </a:extLst>
          </p:cNvPr>
          <p:cNvCxnSpPr>
            <a:cxnSpLocks/>
          </p:cNvCxnSpPr>
          <p:nvPr/>
        </p:nvCxnSpPr>
        <p:spPr>
          <a:xfrm flipV="1">
            <a:off x="6844937" y="2534194"/>
            <a:ext cx="1306286" cy="28738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7F67D1-2F4E-AB1B-96B1-40BAB6B7CE95}"/>
              </a:ext>
            </a:extLst>
          </p:cNvPr>
          <p:cNvCxnSpPr>
            <a:cxnSpLocks/>
          </p:cNvCxnSpPr>
          <p:nvPr/>
        </p:nvCxnSpPr>
        <p:spPr>
          <a:xfrm>
            <a:off x="8116389" y="2542903"/>
            <a:ext cx="731520" cy="7968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13A6D4-D49F-476D-6229-15BC80113918}"/>
              </a:ext>
            </a:extLst>
          </p:cNvPr>
          <p:cNvCxnSpPr>
            <a:cxnSpLocks/>
          </p:cNvCxnSpPr>
          <p:nvPr/>
        </p:nvCxnSpPr>
        <p:spPr>
          <a:xfrm flipH="1">
            <a:off x="8277497" y="3331029"/>
            <a:ext cx="539932" cy="30319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11520B-3CB8-5213-B081-3E4F0B3284F4}"/>
              </a:ext>
            </a:extLst>
          </p:cNvPr>
          <p:cNvCxnSpPr>
            <a:cxnSpLocks/>
          </p:cNvCxnSpPr>
          <p:nvPr/>
        </p:nvCxnSpPr>
        <p:spPr>
          <a:xfrm flipV="1">
            <a:off x="8329749" y="3544389"/>
            <a:ext cx="570411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CA498D-CB69-3690-0F61-B66854C347BF}"/>
              </a:ext>
            </a:extLst>
          </p:cNvPr>
          <p:cNvCxnSpPr>
            <a:cxnSpLocks/>
          </p:cNvCxnSpPr>
          <p:nvPr/>
        </p:nvCxnSpPr>
        <p:spPr>
          <a:xfrm>
            <a:off x="8895806" y="3561806"/>
            <a:ext cx="391885" cy="724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EB3029-9EAD-E2DD-1DA9-9FA7CE9AC71D}"/>
              </a:ext>
            </a:extLst>
          </p:cNvPr>
          <p:cNvCxnSpPr>
            <a:cxnSpLocks/>
          </p:cNvCxnSpPr>
          <p:nvPr/>
        </p:nvCxnSpPr>
        <p:spPr>
          <a:xfrm flipV="1">
            <a:off x="9252857" y="2151017"/>
            <a:ext cx="47897" cy="14832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4A95AB-4FD1-0677-4DEF-73EB89AFB501}"/>
              </a:ext>
            </a:extLst>
          </p:cNvPr>
          <p:cNvCxnSpPr>
            <a:cxnSpLocks/>
          </p:cNvCxnSpPr>
          <p:nvPr/>
        </p:nvCxnSpPr>
        <p:spPr>
          <a:xfrm>
            <a:off x="9313817" y="2177143"/>
            <a:ext cx="997132" cy="41801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BF634E-2390-040F-60B8-213A84C56E3B}"/>
              </a:ext>
            </a:extLst>
          </p:cNvPr>
          <p:cNvCxnSpPr>
            <a:cxnSpLocks/>
          </p:cNvCxnSpPr>
          <p:nvPr/>
        </p:nvCxnSpPr>
        <p:spPr>
          <a:xfrm flipH="1">
            <a:off x="9740537" y="2599509"/>
            <a:ext cx="526869" cy="82731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ED97A8-7D49-F245-3E9E-DF380AD0AFAA}"/>
              </a:ext>
            </a:extLst>
          </p:cNvPr>
          <p:cNvCxnSpPr>
            <a:cxnSpLocks/>
          </p:cNvCxnSpPr>
          <p:nvPr/>
        </p:nvCxnSpPr>
        <p:spPr>
          <a:xfrm flipH="1">
            <a:off x="9488893" y="3426823"/>
            <a:ext cx="281753" cy="2073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4C967-909C-039A-57B5-544139B03948}"/>
              </a:ext>
            </a:extLst>
          </p:cNvPr>
          <p:cNvCxnSpPr>
            <a:cxnSpLocks/>
          </p:cNvCxnSpPr>
          <p:nvPr/>
        </p:nvCxnSpPr>
        <p:spPr>
          <a:xfrm flipV="1">
            <a:off x="9526909" y="3557451"/>
            <a:ext cx="352965" cy="7676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F060BB-F45A-1763-F556-78E79098A457}"/>
              </a:ext>
            </a:extLst>
          </p:cNvPr>
          <p:cNvCxnSpPr>
            <a:cxnSpLocks/>
          </p:cNvCxnSpPr>
          <p:nvPr/>
        </p:nvCxnSpPr>
        <p:spPr>
          <a:xfrm>
            <a:off x="9888583" y="3535680"/>
            <a:ext cx="731520" cy="56605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B26EDF-473E-7F7F-435A-20F3927AA31B}"/>
              </a:ext>
            </a:extLst>
          </p:cNvPr>
          <p:cNvCxnSpPr>
            <a:cxnSpLocks/>
          </p:cNvCxnSpPr>
          <p:nvPr/>
        </p:nvCxnSpPr>
        <p:spPr>
          <a:xfrm flipH="1">
            <a:off x="10019211" y="4023360"/>
            <a:ext cx="496389" cy="9492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FDE88D-00F2-E593-0099-D05B9F151FD7}"/>
              </a:ext>
            </a:extLst>
          </p:cNvPr>
          <p:cNvCxnSpPr>
            <a:cxnSpLocks/>
          </p:cNvCxnSpPr>
          <p:nvPr/>
        </p:nvCxnSpPr>
        <p:spPr>
          <a:xfrm flipH="1">
            <a:off x="9605554" y="4933406"/>
            <a:ext cx="404949" cy="24384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EF8DB7-E237-67AD-0331-D9C5C0ADEF43}"/>
              </a:ext>
            </a:extLst>
          </p:cNvPr>
          <p:cNvCxnSpPr>
            <a:cxnSpLocks/>
          </p:cNvCxnSpPr>
          <p:nvPr/>
        </p:nvCxnSpPr>
        <p:spPr>
          <a:xfrm flipV="1">
            <a:off x="9650815" y="5077097"/>
            <a:ext cx="573048" cy="10826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8A217F-2A7A-1DF3-8B77-61D846A250ED}"/>
              </a:ext>
            </a:extLst>
          </p:cNvPr>
          <p:cNvCxnSpPr>
            <a:cxnSpLocks/>
          </p:cNvCxnSpPr>
          <p:nvPr/>
        </p:nvCxnSpPr>
        <p:spPr>
          <a:xfrm>
            <a:off x="10241280" y="5081451"/>
            <a:ext cx="518160" cy="12088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42DEFBC-CC03-E008-61E5-CCF8B613D23F}"/>
              </a:ext>
            </a:extLst>
          </p:cNvPr>
          <p:cNvCxnSpPr>
            <a:cxnSpLocks/>
          </p:cNvCxnSpPr>
          <p:nvPr/>
        </p:nvCxnSpPr>
        <p:spPr>
          <a:xfrm flipV="1">
            <a:off x="10715892" y="4223657"/>
            <a:ext cx="121925" cy="97259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50E8C-9192-4777-D64F-E06B738E347C}"/>
              </a:ext>
            </a:extLst>
          </p:cNvPr>
          <p:cNvCxnSpPr>
            <a:cxnSpLocks/>
          </p:cNvCxnSpPr>
          <p:nvPr/>
        </p:nvCxnSpPr>
        <p:spPr>
          <a:xfrm flipH="1" flipV="1">
            <a:off x="10519954" y="2743200"/>
            <a:ext cx="304800" cy="144997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CB0AE5-AA78-1173-0FBA-853B76DFAC6A}"/>
              </a:ext>
            </a:extLst>
          </p:cNvPr>
          <p:cNvCxnSpPr>
            <a:cxnSpLocks/>
          </p:cNvCxnSpPr>
          <p:nvPr/>
        </p:nvCxnSpPr>
        <p:spPr>
          <a:xfrm>
            <a:off x="10550434" y="2677886"/>
            <a:ext cx="296092" cy="22206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33CF3-7057-1AC8-B059-EDD04E35B0B5}"/>
              </a:ext>
            </a:extLst>
          </p:cNvPr>
          <p:cNvCxnSpPr>
            <a:cxnSpLocks/>
          </p:cNvCxnSpPr>
          <p:nvPr/>
        </p:nvCxnSpPr>
        <p:spPr>
          <a:xfrm flipH="1" flipV="1">
            <a:off x="9545166" y="1650412"/>
            <a:ext cx="1292651" cy="12011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6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Push(1);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50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512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079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166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05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545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465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20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396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54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7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Push(5);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71655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DD9EE-A727-9AB1-0046-D7838A2D2ACD}"/>
              </a:ext>
            </a:extLst>
          </p:cNvPr>
          <p:cNvCxnSpPr>
            <a:cxnSpLocks/>
          </p:cNvCxnSpPr>
          <p:nvPr/>
        </p:nvCxnSpPr>
        <p:spPr>
          <a:xfrm flipH="1">
            <a:off x="10040983" y="4088063"/>
            <a:ext cx="550921" cy="8496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95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DD9EE-A727-9AB1-0046-D7838A2D2ACD}"/>
              </a:ext>
            </a:extLst>
          </p:cNvPr>
          <p:cNvCxnSpPr>
            <a:cxnSpLocks/>
          </p:cNvCxnSpPr>
          <p:nvPr/>
        </p:nvCxnSpPr>
        <p:spPr>
          <a:xfrm flipH="1">
            <a:off x="10040983" y="4088063"/>
            <a:ext cx="550921" cy="8496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F82964-4171-BE82-B64E-C7B599D638DA}"/>
              </a:ext>
            </a:extLst>
          </p:cNvPr>
          <p:cNvCxnSpPr>
            <a:cxnSpLocks/>
          </p:cNvCxnSpPr>
          <p:nvPr/>
        </p:nvCxnSpPr>
        <p:spPr>
          <a:xfrm flipH="1">
            <a:off x="9387840" y="4922340"/>
            <a:ext cx="676148" cy="4501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13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DD9EE-A727-9AB1-0046-D7838A2D2ACD}"/>
              </a:ext>
            </a:extLst>
          </p:cNvPr>
          <p:cNvCxnSpPr>
            <a:cxnSpLocks/>
          </p:cNvCxnSpPr>
          <p:nvPr/>
        </p:nvCxnSpPr>
        <p:spPr>
          <a:xfrm flipH="1">
            <a:off x="10040983" y="4088063"/>
            <a:ext cx="550921" cy="8496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F82964-4171-BE82-B64E-C7B599D638DA}"/>
              </a:ext>
            </a:extLst>
          </p:cNvPr>
          <p:cNvCxnSpPr>
            <a:cxnSpLocks/>
          </p:cNvCxnSpPr>
          <p:nvPr/>
        </p:nvCxnSpPr>
        <p:spPr>
          <a:xfrm flipH="1">
            <a:off x="9387840" y="4922340"/>
            <a:ext cx="676148" cy="4501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7F4F8E-5897-8C6F-3035-B1A7D64DDD33}"/>
              </a:ext>
            </a:extLst>
          </p:cNvPr>
          <p:cNvCxnSpPr>
            <a:cxnSpLocks/>
          </p:cNvCxnSpPr>
          <p:nvPr/>
        </p:nvCxnSpPr>
        <p:spPr>
          <a:xfrm flipV="1">
            <a:off x="9441558" y="5288991"/>
            <a:ext cx="1322236" cy="612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72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Pre-order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EC760-D66F-7F30-EA1D-BB147F736DDA}"/>
              </a:ext>
            </a:extLst>
          </p:cNvPr>
          <p:cNvCxnSpPr>
            <a:cxnSpLocks/>
          </p:cNvCxnSpPr>
          <p:nvPr/>
        </p:nvCxnSpPr>
        <p:spPr>
          <a:xfrm>
            <a:off x="9270274" y="1454331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D95215-8838-2A6E-663E-4F0E61048648}"/>
              </a:ext>
            </a:extLst>
          </p:cNvPr>
          <p:cNvCxnSpPr>
            <a:cxnSpLocks/>
          </p:cNvCxnSpPr>
          <p:nvPr/>
        </p:nvCxnSpPr>
        <p:spPr>
          <a:xfrm flipH="1">
            <a:off x="8068491" y="1802674"/>
            <a:ext cx="1214846" cy="7141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0A9F21-324B-FF87-6D35-7134B98A37AB}"/>
              </a:ext>
            </a:extLst>
          </p:cNvPr>
          <p:cNvCxnSpPr>
            <a:cxnSpLocks/>
          </p:cNvCxnSpPr>
          <p:nvPr/>
        </p:nvCxnSpPr>
        <p:spPr>
          <a:xfrm flipH="1">
            <a:off x="7365459" y="2519811"/>
            <a:ext cx="726216" cy="90918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D2D193-E5AA-D39C-F1F8-EB50EB497CF7}"/>
              </a:ext>
            </a:extLst>
          </p:cNvPr>
          <p:cNvCxnSpPr>
            <a:cxnSpLocks/>
          </p:cNvCxnSpPr>
          <p:nvPr/>
        </p:nvCxnSpPr>
        <p:spPr>
          <a:xfrm flipV="1">
            <a:off x="7365459" y="3345418"/>
            <a:ext cx="1468352" cy="5809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702972-A0D3-88C8-5F24-97C184A0E955}"/>
              </a:ext>
            </a:extLst>
          </p:cNvPr>
          <p:cNvCxnSpPr>
            <a:cxnSpLocks/>
          </p:cNvCxnSpPr>
          <p:nvPr/>
        </p:nvCxnSpPr>
        <p:spPr>
          <a:xfrm flipH="1">
            <a:off x="8364930" y="3331029"/>
            <a:ext cx="439436" cy="54674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9A0C7-6CCA-DF43-3929-EA7D0B0D87E1}"/>
              </a:ext>
            </a:extLst>
          </p:cNvPr>
          <p:cNvCxnSpPr>
            <a:cxnSpLocks/>
          </p:cNvCxnSpPr>
          <p:nvPr/>
        </p:nvCxnSpPr>
        <p:spPr>
          <a:xfrm flipV="1">
            <a:off x="8379787" y="3789207"/>
            <a:ext cx="1104490" cy="383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3C0DD4-6528-EA9F-948E-09F534F23B7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484277" y="2502873"/>
            <a:ext cx="794773" cy="128633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255CC-26C9-F5F9-DB50-A9AEC414738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923417" y="2502873"/>
            <a:ext cx="355633" cy="90217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7CD5-54E0-6856-53CA-0D32E15A0FC0}"/>
              </a:ext>
            </a:extLst>
          </p:cNvPr>
          <p:cNvCxnSpPr>
            <a:cxnSpLocks/>
          </p:cNvCxnSpPr>
          <p:nvPr/>
        </p:nvCxnSpPr>
        <p:spPr>
          <a:xfrm flipH="1">
            <a:off x="9175405" y="3428754"/>
            <a:ext cx="745924" cy="78125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4DA9D-8338-078E-76D2-1FA056BE99A2}"/>
              </a:ext>
            </a:extLst>
          </p:cNvPr>
          <p:cNvCxnSpPr>
            <a:cxnSpLocks/>
          </p:cNvCxnSpPr>
          <p:nvPr/>
        </p:nvCxnSpPr>
        <p:spPr>
          <a:xfrm flipV="1">
            <a:off x="9175405" y="4053840"/>
            <a:ext cx="1435989" cy="9579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DD9EE-A727-9AB1-0046-D7838A2D2ACD}"/>
              </a:ext>
            </a:extLst>
          </p:cNvPr>
          <p:cNvCxnSpPr>
            <a:cxnSpLocks/>
          </p:cNvCxnSpPr>
          <p:nvPr/>
        </p:nvCxnSpPr>
        <p:spPr>
          <a:xfrm flipH="1">
            <a:off x="10040983" y="4088063"/>
            <a:ext cx="550921" cy="849697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F82964-4171-BE82-B64E-C7B599D638DA}"/>
              </a:ext>
            </a:extLst>
          </p:cNvPr>
          <p:cNvCxnSpPr>
            <a:cxnSpLocks/>
          </p:cNvCxnSpPr>
          <p:nvPr/>
        </p:nvCxnSpPr>
        <p:spPr>
          <a:xfrm flipH="1">
            <a:off x="9387840" y="4922340"/>
            <a:ext cx="676148" cy="4501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7F4F8E-5897-8C6F-3035-B1A7D64DDD33}"/>
              </a:ext>
            </a:extLst>
          </p:cNvPr>
          <p:cNvCxnSpPr>
            <a:cxnSpLocks/>
          </p:cNvCxnSpPr>
          <p:nvPr/>
        </p:nvCxnSpPr>
        <p:spPr>
          <a:xfrm flipV="1">
            <a:off x="9441558" y="5288991"/>
            <a:ext cx="1322236" cy="612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42A85F-BC38-7D74-2F4D-DF62F3EF618E}"/>
              </a:ext>
            </a:extLst>
          </p:cNvPr>
          <p:cNvCxnSpPr>
            <a:cxnSpLocks/>
          </p:cNvCxnSpPr>
          <p:nvPr/>
        </p:nvCxnSpPr>
        <p:spPr>
          <a:xfrm flipH="1" flipV="1">
            <a:off x="9540240" y="1690688"/>
            <a:ext cx="1223554" cy="359830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921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70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23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91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071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9934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B25648-97A5-99B3-F70C-49EF9BAE0E4A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1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of a data structure stack on the computer memory">
            <a:extLst>
              <a:ext uri="{FF2B5EF4-FFF2-40B4-BE49-F238E27FC236}">
                <a16:creationId xmlns:a16="http://schemas.microsoft.com/office/drawing/2014/main" id="{E9E5BA11-C8EA-CACD-6C83-60AF57B649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4" b="12073"/>
          <a:stretch/>
        </p:blipFill>
        <p:spPr bwMode="auto">
          <a:xfrm>
            <a:off x="1" y="10"/>
            <a:ext cx="9669642" cy="6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Pilas y colas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2057" cy="4181475"/>
          </a:xfrm>
        </p:spPr>
        <p:txBody>
          <a:bodyPr>
            <a:normAutofit/>
          </a:bodyPr>
          <a:lstStyle/>
          <a:p>
            <a:r>
              <a:rPr lang="es-MX" sz="2000" dirty="0"/>
              <a:t>La pila soporta dos operaciones básicas.</a:t>
            </a:r>
          </a:p>
          <a:p>
            <a:pPr lvl="1"/>
            <a:r>
              <a:rPr lang="es-MX" sz="1600" dirty="0" err="1"/>
              <a:t>Push</a:t>
            </a:r>
            <a:r>
              <a:rPr lang="es-MX" sz="1600" dirty="0"/>
              <a:t> – Coloca un elemento en la parte superior de la pila.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E2B7D3-22DF-70F3-6F3F-5BF6651244DF}"/>
              </a:ext>
            </a:extLst>
          </p:cNvPr>
          <p:cNvSpPr txBox="1">
            <a:spLocks/>
          </p:cNvSpPr>
          <p:nvPr/>
        </p:nvSpPr>
        <p:spPr>
          <a:xfrm>
            <a:off x="8166357" y="1526236"/>
            <a:ext cx="3450842" cy="23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noProof="1">
                <a:solidFill>
                  <a:srgbClr val="002060"/>
                </a:solidFill>
                <a:latin typeface="Consolas" panose="020B0609020204030204" pitchFamily="49" charset="0"/>
              </a:rPr>
              <a:t>Push(10);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b="1" noProof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6508-B5A8-DD77-4908-C502B42B7AB5}"/>
              </a:ext>
            </a:extLst>
          </p:cNvPr>
          <p:cNvSpPr/>
          <p:nvPr/>
        </p:nvSpPr>
        <p:spPr>
          <a:xfrm>
            <a:off x="4004946" y="5418931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ECA30-375D-E381-0471-D370EE44D801}"/>
              </a:ext>
            </a:extLst>
          </p:cNvPr>
          <p:cNvCxnSpPr/>
          <p:nvPr/>
        </p:nvCxnSpPr>
        <p:spPr>
          <a:xfrm>
            <a:off x="3854151" y="5759355"/>
            <a:ext cx="15913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C36140D-2D7A-1C55-0B6E-15A735EF48B3}"/>
              </a:ext>
            </a:extLst>
          </p:cNvPr>
          <p:cNvSpPr/>
          <p:nvPr/>
        </p:nvSpPr>
        <p:spPr>
          <a:xfrm>
            <a:off x="4004945" y="5078507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717A1A-8F03-1B7D-FA19-EC3000A2AADB}"/>
              </a:ext>
            </a:extLst>
          </p:cNvPr>
          <p:cNvSpPr/>
          <p:nvPr/>
        </p:nvSpPr>
        <p:spPr>
          <a:xfrm>
            <a:off x="4004944" y="4738083"/>
            <a:ext cx="1289713" cy="27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347108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021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5840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074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1381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00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620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13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84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90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nary tree">
            <a:extLst>
              <a:ext uri="{FF2B5EF4-FFF2-40B4-BE49-F238E27FC236}">
                <a16:creationId xmlns:a16="http://schemas.microsoft.com/office/drawing/2014/main" id="{195EBC8B-1822-A0B8-3EEE-83D2B7A84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5967"/>
          <a:stretch/>
        </p:blipFill>
        <p:spPr bwMode="auto">
          <a:xfrm>
            <a:off x="20" y="10"/>
            <a:ext cx="5374085" cy="602552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D8D8EDF-440E-567A-1176-E95F1DC1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Arboles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90895-1DCE-C661-5162-51EA5F1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73" y="873256"/>
            <a:ext cx="5014234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Recorrido del árbol: ‘</a:t>
            </a:r>
            <a:r>
              <a:rPr lang="es-MX" sz="2000" dirty="0" err="1"/>
              <a:t>Post-order</a:t>
            </a:r>
            <a:r>
              <a:rPr lang="es-MX" sz="2000" dirty="0"/>
              <a:t>’</a:t>
            </a:r>
          </a:p>
          <a:p>
            <a:pPr marL="0" indent="0">
              <a:buNone/>
            </a:pPr>
            <a:endParaRPr lang="es-MX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AF5980-71D7-57B3-1EA5-B834222A22E2}"/>
              </a:ext>
            </a:extLst>
          </p:cNvPr>
          <p:cNvGrpSpPr/>
          <p:nvPr/>
        </p:nvGrpSpPr>
        <p:grpSpPr>
          <a:xfrm>
            <a:off x="7922142" y="1850582"/>
            <a:ext cx="3003332" cy="3345665"/>
            <a:chOff x="7922142" y="1850582"/>
            <a:chExt cx="3003332" cy="3345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5C2E4-31C4-CE6C-4E62-7885C4D25897}"/>
                </a:ext>
              </a:extLst>
            </p:cNvPr>
            <p:cNvSpPr/>
            <p:nvPr/>
          </p:nvSpPr>
          <p:spPr>
            <a:xfrm>
              <a:off x="10515033" y="400479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33A3E6-B0C2-4675-ABBB-FA48682F11FA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10061256" y="3429000"/>
              <a:ext cx="658998" cy="575795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0A715-83D3-B93D-0AFB-9637A8053C52}"/>
                </a:ext>
              </a:extLst>
            </p:cNvPr>
            <p:cNvSpPr/>
            <p:nvPr/>
          </p:nvSpPr>
          <p:spPr>
            <a:xfrm>
              <a:off x="9650815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643810-AB1F-C8E5-E610-FC0180C23FCE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9856036" y="2647986"/>
              <a:ext cx="3629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C99C4A-825D-F46A-8CDC-8676D7DD7475}"/>
                </a:ext>
              </a:extLst>
            </p:cNvPr>
            <p:cNvSpPr/>
            <p:nvPr/>
          </p:nvSpPr>
          <p:spPr>
            <a:xfrm>
              <a:off x="79221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10D42D-B9ED-9DE0-C960-9D61454334B6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8127363" y="2055803"/>
              <a:ext cx="960327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81E88A-EB55-57A7-B361-D6C2C97DBBC8}"/>
                </a:ext>
              </a:extLst>
            </p:cNvPr>
            <p:cNvSpPr/>
            <p:nvPr/>
          </p:nvSpPr>
          <p:spPr>
            <a:xfrm>
              <a:off x="9087690" y="1850582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0E7CD5-C07C-3A4F-79F9-6A5215CDCA16}"/>
                </a:ext>
              </a:extLst>
            </p:cNvPr>
            <p:cNvSpPr/>
            <p:nvPr/>
          </p:nvSpPr>
          <p:spPr>
            <a:xfrm>
              <a:off x="10218942" y="2442765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DD8257-83D6-7C6F-1292-C8044E126A33}"/>
                </a:ext>
              </a:extLst>
            </p:cNvPr>
            <p:cNvCxnSpPr>
              <a:cxnSpLocks/>
              <a:stCxn id="21" idx="6"/>
              <a:endCxn id="22" idx="0"/>
            </p:cNvCxnSpPr>
            <p:nvPr/>
          </p:nvCxnSpPr>
          <p:spPr>
            <a:xfrm>
              <a:off x="9498131" y="2055803"/>
              <a:ext cx="926032" cy="386962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D0964F-18BD-4B10-169B-9B60427D5756}"/>
                </a:ext>
              </a:extLst>
            </p:cNvPr>
            <p:cNvSpPr/>
            <p:nvPr/>
          </p:nvSpPr>
          <p:spPr>
            <a:xfrm>
              <a:off x="8683868" y="3223779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A77410-9F26-0AFC-6971-B171829AA0E2}"/>
                </a:ext>
              </a:extLst>
            </p:cNvPr>
            <p:cNvCxnSpPr>
              <a:cxnSpLocks/>
              <a:stCxn id="17" idx="6"/>
              <a:endCxn id="24" idx="0"/>
            </p:cNvCxnSpPr>
            <p:nvPr/>
          </p:nvCxnSpPr>
          <p:spPr>
            <a:xfrm>
              <a:off x="8332583" y="2647986"/>
              <a:ext cx="556506" cy="575793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4A77B1-9BA9-5DA3-BB79-548F2F58A397}"/>
                </a:ext>
              </a:extLst>
            </p:cNvPr>
            <p:cNvSpPr/>
            <p:nvPr/>
          </p:nvSpPr>
          <p:spPr>
            <a:xfrm>
              <a:off x="9942997" y="4785806"/>
              <a:ext cx="410441" cy="41044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97462-37DA-D2FF-3037-1E0A535298F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10148218" y="4210016"/>
              <a:ext cx="366815" cy="575790"/>
            </a:xfrm>
            <a:prstGeom prst="straightConnector1">
              <a:avLst/>
            </a:prstGeom>
            <a:solidFill>
              <a:srgbClr val="FFFF00"/>
            </a:solidFill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5DA5EA-788B-6D18-C3BE-228DD1AE8BDF}"/>
              </a:ext>
            </a:extLst>
          </p:cNvPr>
          <p:cNvCxnSpPr>
            <a:cxnSpLocks/>
          </p:cNvCxnSpPr>
          <p:nvPr/>
        </p:nvCxnSpPr>
        <p:spPr>
          <a:xfrm>
            <a:off x="9279847" y="1300372"/>
            <a:ext cx="13063" cy="4702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D13D6A-77EE-98FA-C115-5D65F3FC16D6}"/>
              </a:ext>
            </a:extLst>
          </p:cNvPr>
          <p:cNvCxnSpPr>
            <a:cxnSpLocks/>
          </p:cNvCxnSpPr>
          <p:nvPr/>
        </p:nvCxnSpPr>
        <p:spPr>
          <a:xfrm flipH="1">
            <a:off x="7716922" y="1718061"/>
            <a:ext cx="1562925" cy="75559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F8A99-FA9B-4A1F-05B5-800ADFBB3884}"/>
              </a:ext>
            </a:extLst>
          </p:cNvPr>
          <p:cNvCxnSpPr>
            <a:cxnSpLocks/>
          </p:cNvCxnSpPr>
          <p:nvPr/>
        </p:nvCxnSpPr>
        <p:spPr>
          <a:xfrm flipH="1">
            <a:off x="7081573" y="2470525"/>
            <a:ext cx="664926" cy="95847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6D66D-B708-5FEC-DC40-CF1057DD6FAB}"/>
              </a:ext>
            </a:extLst>
          </p:cNvPr>
          <p:cNvCxnSpPr>
            <a:cxnSpLocks/>
          </p:cNvCxnSpPr>
          <p:nvPr/>
        </p:nvCxnSpPr>
        <p:spPr>
          <a:xfrm flipV="1">
            <a:off x="7119156" y="3331029"/>
            <a:ext cx="1528455" cy="4784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FB2801-A064-CEC1-8077-6D1B2830D4D1}"/>
              </a:ext>
            </a:extLst>
          </p:cNvPr>
          <p:cNvCxnSpPr>
            <a:cxnSpLocks/>
          </p:cNvCxnSpPr>
          <p:nvPr/>
        </p:nvCxnSpPr>
        <p:spPr>
          <a:xfrm flipH="1">
            <a:off x="8271469" y="3378874"/>
            <a:ext cx="348230" cy="47782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0AC53-FBAB-CF0B-0D61-52CF066F5164}"/>
              </a:ext>
            </a:extLst>
          </p:cNvPr>
          <p:cNvCxnSpPr>
            <a:cxnSpLocks/>
          </p:cNvCxnSpPr>
          <p:nvPr/>
        </p:nvCxnSpPr>
        <p:spPr>
          <a:xfrm flipV="1">
            <a:off x="8265299" y="3799572"/>
            <a:ext cx="1083463" cy="3802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CA5CAF-172F-EC39-BCB3-0AD554202C42}"/>
              </a:ext>
            </a:extLst>
          </p:cNvPr>
          <p:cNvCxnSpPr>
            <a:cxnSpLocks/>
          </p:cNvCxnSpPr>
          <p:nvPr/>
        </p:nvCxnSpPr>
        <p:spPr>
          <a:xfrm flipH="1" flipV="1">
            <a:off x="8936623" y="3378874"/>
            <a:ext cx="372840" cy="40935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52D01B-9B50-2CC9-DC70-BD510D9D8F90}"/>
              </a:ext>
            </a:extLst>
          </p:cNvPr>
          <p:cNvCxnSpPr>
            <a:cxnSpLocks/>
          </p:cNvCxnSpPr>
          <p:nvPr/>
        </p:nvCxnSpPr>
        <p:spPr>
          <a:xfrm flipH="1" flipV="1">
            <a:off x="8151223" y="2651760"/>
            <a:ext cx="785400" cy="7157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7D12-3250-D132-9332-8A6E84216B6E}"/>
              </a:ext>
            </a:extLst>
          </p:cNvPr>
          <p:cNvCxnSpPr>
            <a:cxnSpLocks/>
          </p:cNvCxnSpPr>
          <p:nvPr/>
        </p:nvCxnSpPr>
        <p:spPr>
          <a:xfrm flipV="1">
            <a:off x="8151223" y="2137954"/>
            <a:ext cx="1171303" cy="53993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352E3-2EA2-CAB7-8712-D0F0F7CDB899}"/>
              </a:ext>
            </a:extLst>
          </p:cNvPr>
          <p:cNvCxnSpPr>
            <a:cxnSpLocks/>
          </p:cNvCxnSpPr>
          <p:nvPr/>
        </p:nvCxnSpPr>
        <p:spPr>
          <a:xfrm>
            <a:off x="9318171" y="2168434"/>
            <a:ext cx="815062" cy="37092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472673-4952-B703-FDBF-3A618862E3AB}"/>
              </a:ext>
            </a:extLst>
          </p:cNvPr>
          <p:cNvCxnSpPr>
            <a:cxnSpLocks/>
          </p:cNvCxnSpPr>
          <p:nvPr/>
        </p:nvCxnSpPr>
        <p:spPr>
          <a:xfrm flipH="1">
            <a:off x="9557657" y="2539362"/>
            <a:ext cx="575576" cy="83951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6A68C-EC2D-4FE6-71EF-E567C57A1FD6}"/>
              </a:ext>
            </a:extLst>
          </p:cNvPr>
          <p:cNvCxnSpPr>
            <a:cxnSpLocks/>
          </p:cNvCxnSpPr>
          <p:nvPr/>
        </p:nvCxnSpPr>
        <p:spPr>
          <a:xfrm flipH="1">
            <a:off x="9279847" y="3428999"/>
            <a:ext cx="277810" cy="73805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953840-5811-46AF-DEE4-A982E0A54B7D}"/>
              </a:ext>
            </a:extLst>
          </p:cNvPr>
          <p:cNvCxnSpPr>
            <a:cxnSpLocks/>
          </p:cNvCxnSpPr>
          <p:nvPr/>
        </p:nvCxnSpPr>
        <p:spPr>
          <a:xfrm flipV="1">
            <a:off x="9313817" y="4113416"/>
            <a:ext cx="1144315" cy="1657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45B5C3-58E2-152F-2913-E3FB35C49666}"/>
              </a:ext>
            </a:extLst>
          </p:cNvPr>
          <p:cNvCxnSpPr>
            <a:cxnSpLocks/>
          </p:cNvCxnSpPr>
          <p:nvPr/>
        </p:nvCxnSpPr>
        <p:spPr>
          <a:xfrm flipH="1">
            <a:off x="9794213" y="4118644"/>
            <a:ext cx="629949" cy="84171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2B1557-3DC4-57FD-3455-C4625EA3FD83}"/>
              </a:ext>
            </a:extLst>
          </p:cNvPr>
          <p:cNvCxnSpPr>
            <a:cxnSpLocks/>
          </p:cNvCxnSpPr>
          <p:nvPr/>
        </p:nvCxnSpPr>
        <p:spPr>
          <a:xfrm flipH="1">
            <a:off x="9418752" y="4909692"/>
            <a:ext cx="394353" cy="510154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377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A.Center">
      <a:majorFont>
        <a:latin typeface="iCiel Gotham Medium"/>
        <a:ea typeface=""/>
        <a:cs typeface=""/>
      </a:majorFont>
      <a:minorFont>
        <a:latin typeface="iCiel 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5EC1DBDEC5148AE19910B182849E5" ma:contentTypeVersion="3" ma:contentTypeDescription="Create a new document." ma:contentTypeScope="" ma:versionID="8ac4b0980e58216d3a4b8a4c99e8eed4">
  <xsd:schema xmlns:xsd="http://www.w3.org/2001/XMLSchema" xmlns:xs="http://www.w3.org/2001/XMLSchema" xmlns:p="http://schemas.microsoft.com/office/2006/metadata/properties" xmlns:ns2="cea0fb95-131f-4798-9359-6e56e55a671d" targetNamespace="http://schemas.microsoft.com/office/2006/metadata/properties" ma:root="true" ma:fieldsID="09050ecbc8565bd75002b4e8e4994856" ns2:_="">
    <xsd:import namespace="cea0fb95-131f-4798-9359-6e56e55a67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0fb95-131f-4798-9359-6e56e55a67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D57F14-E44D-4C9E-8409-E7647E45B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E2B171-C953-4005-9895-5A4FB8CDCA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a0fb95-131f-4798-9359-6e56e55a67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D0E013-B45E-46C2-8374-2986D49D71D2}">
  <ds:schemaRefs>
    <ds:schemaRef ds:uri="http://schemas.microsoft.com/office/2006/metadata/properties"/>
    <ds:schemaRef ds:uri="http://schemas.microsoft.com/office/infopath/2007/PartnerControls"/>
    <ds:schemaRef ds:uri="25b3c11b-597b-4b73-a5a2-56be5020cb14"/>
    <ds:schemaRef ds:uri="23cca52a-82bf-45d7-9230-54f4983d2f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13487</TotalTime>
  <Words>3532</Words>
  <Application>Microsoft Office PowerPoint</Application>
  <PresentationFormat>Widescreen</PresentationFormat>
  <Paragraphs>1044</Paragraphs>
  <Slides>131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Tema de Office</vt:lpstr>
      <vt:lpstr>Lenguaje C avanzado</vt:lpstr>
      <vt:lpstr>Estructuras de datos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Pilas y colas</vt:lpstr>
      <vt:lpstr>Practica (45 minutos)</vt:lpstr>
      <vt:lpstr>Listas enlazadas (linked lists)</vt:lpstr>
      <vt:lpstr>Listas enlazadas (linked lists)</vt:lpstr>
      <vt:lpstr>Listas enlazadas (linked lists)</vt:lpstr>
      <vt:lpstr>Pero ¿y en código?</vt:lpstr>
      <vt:lpstr>Pero ¿y en código?</vt:lpstr>
      <vt:lpstr>Pero ¿y en código?</vt:lpstr>
      <vt:lpstr>Pero ¿y en código?</vt:lpstr>
      <vt:lpstr>Pero ¿y en código?</vt:lpstr>
      <vt:lpstr>Pero ¿y en código?</vt:lpstr>
      <vt:lpstr>Practica (45 minutos)</vt:lpstr>
      <vt:lpstr>Practica (45 minutos)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Arboles</vt:lpstr>
      <vt:lpstr>Practica (45 minutos)</vt:lpstr>
      <vt:lpstr>Practica (45 minutos)</vt:lpstr>
      <vt:lpstr>Hash</vt:lpstr>
      <vt:lpstr>Hash</vt:lpstr>
      <vt:lpstr>Hash</vt:lpstr>
      <vt:lpstr>Hash</vt:lpstr>
      <vt:lpstr>Hash</vt:lpstr>
      <vt:lpstr>Hash</vt:lpstr>
      <vt:lpstr>Hash</vt:lpstr>
      <vt:lpstr>Hash</vt:lpstr>
      <vt:lpstr>Hash</vt:lpstr>
      <vt:lpstr>Hash</vt:lpstr>
      <vt:lpstr>Hash</vt:lpstr>
      <vt:lpstr>Hash</vt:lpstr>
      <vt:lpstr>Hash</vt:lpstr>
      <vt:lpstr>Hash</vt:lpstr>
      <vt:lpstr>Hash</vt:lpstr>
      <vt:lpstr>Hash</vt:lpstr>
      <vt:lpstr>Practica (45 minutos)</vt:lpstr>
      <vt:lpstr>Diccionarios</vt:lpstr>
      <vt:lpstr>Diccionarios</vt:lpstr>
      <vt:lpstr>Diccionarios</vt:lpstr>
      <vt:lpstr>Diccionarios</vt:lpstr>
      <vt:lpstr>Practica (45 minutos)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VERONICA LICON HUERTA</dc:creator>
  <cp:lastModifiedBy>Felipe Arias</cp:lastModifiedBy>
  <cp:revision>176</cp:revision>
  <dcterms:created xsi:type="dcterms:W3CDTF">2023-06-13T23:37:32Z</dcterms:created>
  <dcterms:modified xsi:type="dcterms:W3CDTF">2023-08-01T19:44:09Z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0x010100DD15EC1DBDEC5148AE19910B182849E5</vt:lpwstr>
  </property>
  <property fmtid="{D5CDD505-2E9C-101B-9397-08002B2CF9AE}" pid="3" name="MediaServiceImageTags">
    <vt:lpwstr/>
  </property>
</Properties>
</file>